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8" r:id="rId2"/>
    <p:sldId id="289" r:id="rId3"/>
    <p:sldId id="290" r:id="rId4"/>
    <p:sldId id="256" r:id="rId5"/>
    <p:sldId id="257" r:id="rId6"/>
    <p:sldId id="259" r:id="rId7"/>
    <p:sldId id="258" r:id="rId8"/>
    <p:sldId id="260" r:id="rId9"/>
    <p:sldId id="261" r:id="rId10"/>
    <p:sldId id="262" r:id="rId11"/>
    <p:sldId id="291" r:id="rId12"/>
    <p:sldId id="292" r:id="rId13"/>
    <p:sldId id="263" r:id="rId14"/>
    <p:sldId id="264" r:id="rId15"/>
    <p:sldId id="265" r:id="rId16"/>
    <p:sldId id="266" r:id="rId17"/>
    <p:sldId id="267" r:id="rId18"/>
    <p:sldId id="293" r:id="rId19"/>
    <p:sldId id="296" r:id="rId20"/>
    <p:sldId id="294" r:id="rId21"/>
    <p:sldId id="295" r:id="rId22"/>
    <p:sldId id="269" r:id="rId23"/>
    <p:sldId id="270" r:id="rId24"/>
    <p:sldId id="271" r:id="rId25"/>
    <p:sldId id="272" r:id="rId26"/>
    <p:sldId id="273" r:id="rId27"/>
    <p:sldId id="274" r:id="rId28"/>
    <p:sldId id="275" r:id="rId29"/>
    <p:sldId id="276" r:id="rId30"/>
    <p:sldId id="277" r:id="rId31"/>
    <p:sldId id="278" r:id="rId32"/>
    <p:sldId id="279" r:id="rId33"/>
    <p:sldId id="280" r:id="rId34"/>
    <p:sldId id="281" r:id="rId35"/>
    <p:sldId id="282" r:id="rId36"/>
    <p:sldId id="283" r:id="rId37"/>
    <p:sldId id="284" r:id="rId38"/>
    <p:sldId id="285" r:id="rId39"/>
    <p:sldId id="286" r:id="rId40"/>
    <p:sldId id="287" r:id="rId41"/>
    <p:sldId id="297"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1086" y="17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E9A5071C-AA5C-4F7F-BFC7-8328E2386EE5}" type="datetimeFigureOut">
              <a:rPr lang="en-US" smtClean="0"/>
              <a:pPr/>
              <a:t>9/14/2022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E7220E4-2369-40D4-B867-10C62A042C44}"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9A5071C-AA5C-4F7F-BFC7-8328E2386EE5}" type="datetimeFigureOut">
              <a:rPr lang="en-US" smtClean="0"/>
              <a:pPr/>
              <a:t>9/14/2022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E7220E4-2369-40D4-B867-10C62A042C44}"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9A5071C-AA5C-4F7F-BFC7-8328E2386EE5}" type="datetimeFigureOut">
              <a:rPr lang="en-US" smtClean="0"/>
              <a:pPr/>
              <a:t>9/14/2022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E7220E4-2369-40D4-B867-10C62A042C44}"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9A5071C-AA5C-4F7F-BFC7-8328E2386EE5}" type="datetimeFigureOut">
              <a:rPr lang="en-US" smtClean="0"/>
              <a:pPr/>
              <a:t>9/14/2022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E7220E4-2369-40D4-B867-10C62A042C44}"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9A5071C-AA5C-4F7F-BFC7-8328E2386EE5}" type="datetimeFigureOut">
              <a:rPr lang="en-US" smtClean="0"/>
              <a:pPr/>
              <a:t>9/14/2022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E7220E4-2369-40D4-B867-10C62A042C44}"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E9A5071C-AA5C-4F7F-BFC7-8328E2386EE5}" type="datetimeFigureOut">
              <a:rPr lang="en-US" smtClean="0"/>
              <a:pPr/>
              <a:t>9/14/2022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E7220E4-2369-40D4-B867-10C62A042C44}"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E9A5071C-AA5C-4F7F-BFC7-8328E2386EE5}" type="datetimeFigureOut">
              <a:rPr lang="en-US" smtClean="0"/>
              <a:pPr/>
              <a:t>9/14/2022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E7220E4-2369-40D4-B867-10C62A042C44}"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E9A5071C-AA5C-4F7F-BFC7-8328E2386EE5}" type="datetimeFigureOut">
              <a:rPr lang="en-US" smtClean="0"/>
              <a:pPr/>
              <a:t>9/14/2022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E7220E4-2369-40D4-B867-10C62A042C44}"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A5071C-AA5C-4F7F-BFC7-8328E2386EE5}" type="datetimeFigureOut">
              <a:rPr lang="en-US" smtClean="0"/>
              <a:pPr/>
              <a:t>9/14/2022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3E7220E4-2369-40D4-B867-10C62A042C44}"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A5071C-AA5C-4F7F-BFC7-8328E2386EE5}" type="datetimeFigureOut">
              <a:rPr lang="en-US" smtClean="0"/>
              <a:pPr/>
              <a:t>9/14/2022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E7220E4-2369-40D4-B867-10C62A042C44}"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A5071C-AA5C-4F7F-BFC7-8328E2386EE5}" type="datetimeFigureOut">
              <a:rPr lang="en-US" smtClean="0"/>
              <a:pPr/>
              <a:t>9/14/2022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E7220E4-2369-40D4-B867-10C62A042C44}"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A5071C-AA5C-4F7F-BFC7-8328E2386EE5}" type="datetimeFigureOut">
              <a:rPr lang="en-US" smtClean="0"/>
              <a:pPr/>
              <a:t>9/14/2022</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7220E4-2369-40D4-B867-10C62A042C44}"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vikaspedia.in/education/policies-and-schemes/choice-based-credit-system-cbcs" TargetMode="Externa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en-IN" sz="4900" b="1" dirty="0" smtClean="0">
                <a:solidFill>
                  <a:srgbClr val="FF0000"/>
                </a:solidFill>
              </a:rPr>
              <a:t>Induction </a:t>
            </a:r>
            <a:r>
              <a:rPr lang="en-IN" sz="4900" b="1" dirty="0" smtClean="0">
                <a:solidFill>
                  <a:srgbClr val="FF0000"/>
                </a:solidFill>
              </a:rPr>
              <a:t>Programme</a:t>
            </a:r>
            <a:endParaRPr lang="en-IN" dirty="0">
              <a:solidFill>
                <a:srgbClr val="FF0000"/>
              </a:solidFill>
            </a:endParaRPr>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pPr algn="ctr">
              <a:buNone/>
            </a:pPr>
            <a:endParaRPr lang="en-IN" dirty="0" smtClean="0"/>
          </a:p>
          <a:p>
            <a:pPr algn="ctr">
              <a:buNone/>
            </a:pPr>
            <a:endParaRPr lang="en-IN" sz="4400" b="1" dirty="0" smtClean="0"/>
          </a:p>
          <a:p>
            <a:pPr algn="ctr">
              <a:buNone/>
            </a:pPr>
            <a:r>
              <a:rPr lang="en-IN" sz="5400" b="1" dirty="0" smtClean="0">
                <a:solidFill>
                  <a:srgbClr val="C00000"/>
                </a:solidFill>
              </a:rPr>
              <a:t>Department </a:t>
            </a:r>
            <a:r>
              <a:rPr lang="en-IN" sz="5400" b="1" dirty="0" smtClean="0">
                <a:solidFill>
                  <a:srgbClr val="C00000"/>
                </a:solidFill>
              </a:rPr>
              <a:t>of History</a:t>
            </a:r>
            <a:endParaRPr lang="en-IN" sz="5400" b="1" dirty="0">
              <a:solidFill>
                <a:srgbClr val="C00000"/>
              </a:solidFill>
            </a:endParaRPr>
          </a:p>
          <a:p>
            <a:pPr algn="ctr">
              <a:buNone/>
            </a:pPr>
            <a:r>
              <a:rPr lang="en-IN" sz="3600" b="1" dirty="0" err="1" smtClean="0">
                <a:solidFill>
                  <a:srgbClr val="C00000"/>
                </a:solidFill>
              </a:rPr>
              <a:t>Tarakeswar</a:t>
            </a:r>
            <a:r>
              <a:rPr lang="en-IN" sz="3600" b="1" dirty="0" smtClean="0">
                <a:solidFill>
                  <a:srgbClr val="C00000"/>
                </a:solidFill>
              </a:rPr>
              <a:t> Degree College</a:t>
            </a:r>
          </a:p>
          <a:p>
            <a:pPr algn="ctr">
              <a:buNone/>
            </a:pPr>
            <a:r>
              <a:rPr lang="en-IN" b="1" i="1" dirty="0" err="1" smtClean="0">
                <a:solidFill>
                  <a:srgbClr val="C00000"/>
                </a:solidFill>
              </a:rPr>
              <a:t>Tarakeswar</a:t>
            </a:r>
            <a:endParaRPr lang="en-IN" b="1" i="1" dirty="0" smtClean="0">
              <a:solidFill>
                <a:srgbClr val="C00000"/>
              </a:solidFill>
            </a:endParaRPr>
          </a:p>
          <a:p>
            <a:pPr algn="ctr">
              <a:buNone/>
            </a:pPr>
            <a:r>
              <a:rPr lang="en-IN" b="1" i="1" dirty="0" err="1" smtClean="0">
                <a:solidFill>
                  <a:srgbClr val="C00000"/>
                </a:solidFill>
              </a:rPr>
              <a:t>Estd</a:t>
            </a:r>
            <a:r>
              <a:rPr lang="en-IN" b="1" i="1" dirty="0" smtClean="0">
                <a:solidFill>
                  <a:srgbClr val="C00000"/>
                </a:solidFill>
              </a:rPr>
              <a:t>. 1986</a:t>
            </a:r>
            <a:endParaRPr lang="en-IN" b="1" i="1" dirty="0">
              <a:solidFill>
                <a:srgbClr val="C00000"/>
              </a:solidFill>
            </a:endParaRPr>
          </a:p>
        </p:txBody>
      </p:sp>
      <p:pic>
        <p:nvPicPr>
          <p:cNvPr id="4" name="Picture 3" descr="logo.jpg"/>
          <p:cNvPicPr>
            <a:picLocks noChangeAspect="1"/>
          </p:cNvPicPr>
          <p:nvPr/>
        </p:nvPicPr>
        <p:blipFill>
          <a:blip r:embed="rId2"/>
          <a:stretch>
            <a:fillRect/>
          </a:stretch>
        </p:blipFill>
        <p:spPr>
          <a:xfrm>
            <a:off x="3929058" y="1857364"/>
            <a:ext cx="1190625" cy="119062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483245"/>
          </a:xfrm>
        </p:spPr>
        <p:style>
          <a:lnRef idx="2">
            <a:schemeClr val="dk1">
              <a:shade val="50000"/>
            </a:schemeClr>
          </a:lnRef>
          <a:fillRef idx="1">
            <a:schemeClr val="dk1"/>
          </a:fillRef>
          <a:effectRef idx="0">
            <a:schemeClr val="dk1"/>
          </a:effectRef>
          <a:fontRef idx="minor">
            <a:schemeClr val="lt1"/>
          </a:fontRef>
        </p:style>
        <p:txBody>
          <a:bodyPr>
            <a:normAutofit/>
          </a:bodyPr>
          <a:lstStyle/>
          <a:p>
            <a:pPr algn="just"/>
            <a:r>
              <a:rPr lang="en-IN" b="1" dirty="0"/>
              <a:t>Credit Based Semester System (CBSS):</a:t>
            </a:r>
            <a:r>
              <a:rPr lang="en-IN" dirty="0"/>
              <a:t> Under the CBSS, the requirement for awarding a degree or diploma or certificate is prescribed in terms of number of credits to be completed by the students.</a:t>
            </a:r>
          </a:p>
          <a:p>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2"/>
          </a:lnRef>
          <a:fillRef idx="3">
            <a:schemeClr val="accent2"/>
          </a:fillRef>
          <a:effectRef idx="3">
            <a:schemeClr val="accent2"/>
          </a:effectRef>
          <a:fontRef idx="minor">
            <a:schemeClr val="lt1"/>
          </a:fontRef>
        </p:style>
        <p:txBody>
          <a:bodyPr/>
          <a:lstStyle/>
          <a:p>
            <a:r>
              <a:rPr lang="en-IN" b="1" dirty="0" smtClean="0"/>
              <a:t>Credit </a:t>
            </a:r>
            <a:r>
              <a:rPr lang="en-IN" b="1" dirty="0" smtClean="0"/>
              <a:t>Point</a:t>
            </a:r>
            <a:endParaRPr lang="en-US" dirty="0"/>
          </a:p>
        </p:txBody>
      </p:sp>
      <p:sp>
        <p:nvSpPr>
          <p:cNvPr id="3" name="Content Placeholder 2"/>
          <p:cNvSpPr>
            <a:spLocks noGrp="1"/>
          </p:cNvSpPr>
          <p:nvPr>
            <p:ph idx="1"/>
          </p:nvPr>
        </p:nvSpPr>
        <p:spPr>
          <a:xfrm>
            <a:off x="457200" y="1600201"/>
            <a:ext cx="8229600" cy="3829064"/>
          </a:xfrm>
        </p:spPr>
        <p:style>
          <a:lnRef idx="2">
            <a:schemeClr val="dk1">
              <a:shade val="50000"/>
            </a:schemeClr>
          </a:lnRef>
          <a:fillRef idx="1">
            <a:schemeClr val="dk1"/>
          </a:fillRef>
          <a:effectRef idx="0">
            <a:schemeClr val="dk1"/>
          </a:effectRef>
          <a:fontRef idx="minor">
            <a:schemeClr val="lt1"/>
          </a:fontRef>
        </p:style>
        <p:txBody>
          <a:bodyPr/>
          <a:lstStyle/>
          <a:p>
            <a:pPr algn="just">
              <a:buNone/>
            </a:pPr>
            <a:r>
              <a:rPr lang="en-IN" dirty="0" smtClean="0"/>
              <a:t>   It </a:t>
            </a:r>
            <a:r>
              <a:rPr lang="en-IN" dirty="0" smtClean="0"/>
              <a:t>is the product of grade point and number of credits for a course.</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2">
            <a:schemeClr val="dk1"/>
          </a:fillRef>
          <a:effectRef idx="1">
            <a:schemeClr val="dk1"/>
          </a:effectRef>
          <a:fontRef idx="minor">
            <a:schemeClr val="dk1"/>
          </a:fontRef>
        </p:style>
        <p:txBody>
          <a:bodyPr/>
          <a:lstStyle/>
          <a:p>
            <a:r>
              <a:rPr lang="en-IN" b="1" dirty="0" smtClean="0"/>
              <a:t>Credit</a:t>
            </a:r>
            <a:endParaRPr lang="en-US" dirty="0"/>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pPr algn="just">
              <a:buNone/>
            </a:pPr>
            <a:r>
              <a:rPr lang="en-IN" dirty="0" smtClean="0"/>
              <a:t>  </a:t>
            </a:r>
            <a:r>
              <a:rPr lang="en-IN" dirty="0" smtClean="0"/>
              <a:t> </a:t>
            </a:r>
            <a:r>
              <a:rPr lang="en-IN" b="1" dirty="0" smtClean="0"/>
              <a:t>A unit by which the course work is measured. It determines the number of hours of instructions required per week. One credit is equivalent to one hour of teaching (lecture or tutorial) or two hours of practical work/field work per week.</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3">
            <a:schemeClr val="accent3"/>
          </a:fillRef>
          <a:effectRef idx="2">
            <a:schemeClr val="accent3"/>
          </a:effectRef>
          <a:fontRef idx="minor">
            <a:schemeClr val="lt1"/>
          </a:fontRef>
        </p:style>
        <p:txBody>
          <a:bodyPr>
            <a:normAutofit fontScale="90000"/>
          </a:bodyPr>
          <a:lstStyle/>
          <a:p>
            <a:r>
              <a:rPr lang="en-IN" b="1" dirty="0" smtClean="0"/>
              <a:t>Cumulative Grade Point Average (CGPA)</a:t>
            </a:r>
            <a:endParaRPr lang="en-IN" dirty="0"/>
          </a:p>
        </p:txBody>
      </p:sp>
      <p:sp>
        <p:nvSpPr>
          <p:cNvPr id="3" name="Content Placeholder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just"/>
            <a:r>
              <a:rPr lang="en-IN" dirty="0" smtClean="0"/>
              <a:t>It </a:t>
            </a:r>
            <a:r>
              <a:rPr lang="en-IN" dirty="0"/>
              <a:t>is a measure of overall cumulative performance of a student over all semesters. The CGPA is the ratio of total credit points secured by a student in various courses in all semesters and the sum of the total credits of all courses in all the semesters. It is expressed up to two decimal places.</a:t>
            </a:r>
          </a:p>
          <a:p>
            <a:pPr algn="just"/>
            <a:r>
              <a:rPr lang="en-IN" b="1" dirty="0"/>
              <a:t>Grade Point:</a:t>
            </a:r>
            <a:r>
              <a:rPr lang="en-IN" dirty="0"/>
              <a:t> It is a numerical weight allotted to each letter grade on a 10-point scale.</a:t>
            </a:r>
          </a:p>
          <a:p>
            <a:pPr algn="just"/>
            <a:r>
              <a:rPr lang="en-IN" b="1" dirty="0"/>
              <a:t>Letter Grade:</a:t>
            </a:r>
            <a:r>
              <a:rPr lang="en-IN" dirty="0"/>
              <a:t> It is an index of the performance of students in a said course. Grades are denoted by letters O, A+, A, B+, B, C, P and F.</a:t>
            </a:r>
          </a:p>
          <a:p>
            <a:pPr algn="just"/>
            <a:r>
              <a:rPr lang="en-IN" b="1" dirty="0"/>
              <a:t>Programme:</a:t>
            </a:r>
            <a:r>
              <a:rPr lang="en-IN" dirty="0"/>
              <a:t> An educational programme leading to award of a Degree, diploma or certificate.</a:t>
            </a:r>
          </a:p>
          <a:p>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85728"/>
            <a:ext cx="8229600" cy="1143008"/>
          </a:xfrm>
        </p:spPr>
        <p:style>
          <a:lnRef idx="0">
            <a:schemeClr val="accent6"/>
          </a:lnRef>
          <a:fillRef idx="3">
            <a:schemeClr val="accent6"/>
          </a:fillRef>
          <a:effectRef idx="3">
            <a:schemeClr val="accent6"/>
          </a:effectRef>
          <a:fontRef idx="minor">
            <a:schemeClr val="lt1"/>
          </a:fontRef>
        </p:style>
        <p:txBody>
          <a:bodyPr>
            <a:normAutofit fontScale="90000"/>
          </a:bodyPr>
          <a:lstStyle/>
          <a:p>
            <a:r>
              <a:rPr lang="en-IN" b="1" dirty="0" smtClean="0"/>
              <a:t/>
            </a:r>
            <a:br>
              <a:rPr lang="en-IN" b="1" dirty="0" smtClean="0"/>
            </a:br>
            <a:r>
              <a:rPr lang="en-IN" b="1" dirty="0" smtClean="0"/>
              <a:t>Semester </a:t>
            </a:r>
            <a:r>
              <a:rPr lang="en-IN" b="1" dirty="0" smtClean="0"/>
              <a:t>Grade Point Average (SGPA</a:t>
            </a:r>
            <a:r>
              <a:rPr lang="en-IN" b="1" dirty="0" smtClean="0"/>
              <a:t>)</a:t>
            </a:r>
            <a:r>
              <a:rPr lang="en-IN" dirty="0" smtClean="0"/>
              <a:t/>
            </a:r>
            <a:br>
              <a:rPr lang="en-IN" dirty="0" smtClean="0"/>
            </a:br>
            <a:endParaRPr lang="en-IN" dirty="0"/>
          </a:p>
        </p:txBody>
      </p:sp>
      <p:sp>
        <p:nvSpPr>
          <p:cNvPr id="3" name="Content Placeholder 2"/>
          <p:cNvSpPr>
            <a:spLocks noGrp="1"/>
          </p:cNvSpPr>
          <p:nvPr>
            <p:ph idx="1"/>
          </p:nvPr>
        </p:nvSpPr>
        <p:spPr>
          <a:xfrm>
            <a:off x="457200" y="1600200"/>
            <a:ext cx="8472518" cy="4525963"/>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just"/>
            <a:r>
              <a:rPr lang="en-IN" dirty="0" smtClean="0"/>
              <a:t>It </a:t>
            </a:r>
            <a:r>
              <a:rPr lang="en-IN" dirty="0"/>
              <a:t>is a measure of performance of work done in a semester. It is ratio of total credit points secured by a student in various courses registered in a semester and the total course credits taken during that semester. It shall be expressed up to two decimal places</a:t>
            </a:r>
            <a:r>
              <a:rPr lang="en-IN" dirty="0" smtClean="0"/>
              <a:t>.</a:t>
            </a:r>
            <a:r>
              <a:rPr lang="en-IN" dirty="0" smtClean="0"/>
              <a:t/>
            </a:r>
            <a:br>
              <a:rPr lang="en-IN" dirty="0" smtClean="0"/>
            </a:br>
            <a:endParaRPr lang="en-IN"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IN" b="1" dirty="0" smtClean="0"/>
              <a:t>Semester:</a:t>
            </a:r>
            <a:endParaRPr lang="en-IN" dirty="0"/>
          </a:p>
        </p:txBody>
      </p:sp>
      <p:sp>
        <p:nvSpPr>
          <p:cNvPr id="3" name="Content Placeholder 2"/>
          <p:cNvSpPr>
            <a:spLocks noGrp="1"/>
          </p:cNvSpPr>
          <p:nvPr>
            <p:ph idx="1"/>
          </p:nvPr>
        </p:nvSpPr>
        <p:spPr/>
        <p:style>
          <a:lnRef idx="1">
            <a:schemeClr val="accent1"/>
          </a:lnRef>
          <a:fillRef idx="3">
            <a:schemeClr val="accent1"/>
          </a:fillRef>
          <a:effectRef idx="2">
            <a:schemeClr val="accent1"/>
          </a:effectRef>
          <a:fontRef idx="minor">
            <a:schemeClr val="lt1"/>
          </a:fontRef>
        </p:style>
        <p:txBody>
          <a:bodyPr/>
          <a:lstStyle/>
          <a:p>
            <a:pPr algn="just">
              <a:buNone/>
            </a:pPr>
            <a:r>
              <a:rPr lang="en-IN" dirty="0" smtClean="0"/>
              <a:t>  </a:t>
            </a:r>
            <a:r>
              <a:rPr lang="en-IN" dirty="0" smtClean="0"/>
              <a:t> Each semester will consist of 15-18 weeks of academic work equivalent to 90 actual teaching days. The odd semester may be scheduled from July to December and even semester from January to June.</a:t>
            </a:r>
            <a:endParaRPr lang="en-I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en-IN" b="1" dirty="0" smtClean="0"/>
              <a:t>Transcript or Grade Card or Certificate</a:t>
            </a:r>
            <a:endParaRPr lang="en-IN" dirty="0"/>
          </a:p>
        </p:txBody>
      </p:sp>
      <p:sp>
        <p:nvSpPr>
          <p:cNvPr id="3" name="Content Placeholder 2"/>
          <p:cNvSpPr>
            <a:spLocks noGrp="1"/>
          </p:cNvSpPr>
          <p:nvPr>
            <p:ph idx="1"/>
          </p:nvPr>
        </p:nvSpPr>
        <p:spPr>
          <a:xfrm>
            <a:off x="457200" y="1600200"/>
            <a:ext cx="8401080" cy="4525963"/>
          </a:xfrm>
        </p:spPr>
        <p:style>
          <a:lnRef idx="3">
            <a:schemeClr val="lt1"/>
          </a:lnRef>
          <a:fillRef idx="1">
            <a:schemeClr val="accent1"/>
          </a:fillRef>
          <a:effectRef idx="1">
            <a:schemeClr val="accent1"/>
          </a:effectRef>
          <a:fontRef idx="minor">
            <a:schemeClr val="lt1"/>
          </a:fontRef>
        </p:style>
        <p:txBody>
          <a:bodyPr/>
          <a:lstStyle/>
          <a:p>
            <a:pPr algn="just">
              <a:buNone/>
            </a:pPr>
            <a:r>
              <a:rPr lang="en-IN" dirty="0" smtClean="0"/>
              <a:t>   Based on the grades earned, a grade certificate shall be issued to all the registered students after every semester. The grade certificate will display the course details (code, title, number of credits, grade secured) along with SGPA of that semester and CGPA earned till that semester</a:t>
            </a:r>
            <a:r>
              <a:rPr lang="en-IN" dirty="0" smtClean="0"/>
              <a:t>.</a:t>
            </a:r>
            <a:endParaRPr lang="en-IN"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74638"/>
            <a:ext cx="8472518" cy="1143000"/>
          </a:xfrm>
        </p:spPr>
        <p:style>
          <a:lnRef idx="1">
            <a:schemeClr val="dk1"/>
          </a:lnRef>
          <a:fillRef idx="2">
            <a:schemeClr val="dk1"/>
          </a:fillRef>
          <a:effectRef idx="1">
            <a:schemeClr val="dk1"/>
          </a:effectRef>
          <a:fontRef idx="minor">
            <a:schemeClr val="dk1"/>
          </a:fontRef>
        </p:style>
        <p:txBody>
          <a:bodyPr>
            <a:normAutofit fontScale="90000"/>
          </a:bodyPr>
          <a:lstStyle/>
          <a:p>
            <a:r>
              <a:rPr lang="en-IN" dirty="0" smtClean="0"/>
              <a:t/>
            </a:r>
            <a:br>
              <a:rPr lang="en-IN" dirty="0" smtClean="0"/>
            </a:br>
            <a:r>
              <a:rPr lang="en-IN" sz="4000" dirty="0" smtClean="0"/>
              <a:t>Semester </a:t>
            </a:r>
            <a:r>
              <a:rPr lang="en-IN" sz="4000" dirty="0" smtClean="0"/>
              <a:t>System and Choice Based Credit System</a:t>
            </a:r>
            <a:r>
              <a:rPr lang="en-IN" dirty="0" smtClean="0"/>
              <a:t/>
            </a:r>
            <a:br>
              <a:rPr lang="en-IN" dirty="0" smtClean="0"/>
            </a:br>
            <a:endParaRPr lang="en-IN" dirty="0"/>
          </a:p>
        </p:txBody>
      </p:sp>
      <p:sp>
        <p:nvSpPr>
          <p:cNvPr id="3" name="Content Placeholder 2"/>
          <p:cNvSpPr>
            <a:spLocks noGrp="1"/>
          </p:cNvSpPr>
          <p:nvPr>
            <p:ph idx="1"/>
          </p:nvPr>
        </p:nvSpPr>
        <p:spPr>
          <a:xfrm>
            <a:off x="214282" y="1357298"/>
            <a:ext cx="8715436" cy="4768865"/>
          </a:xfrm>
        </p:spPr>
        <p:style>
          <a:lnRef idx="2">
            <a:schemeClr val="accent4">
              <a:shade val="50000"/>
            </a:schemeClr>
          </a:lnRef>
          <a:fillRef idx="1">
            <a:schemeClr val="accent4"/>
          </a:fillRef>
          <a:effectRef idx="0">
            <a:schemeClr val="accent4"/>
          </a:effectRef>
          <a:fontRef idx="minor">
            <a:schemeClr val="lt1"/>
          </a:fontRef>
        </p:style>
        <p:txBody>
          <a:bodyPr>
            <a:normAutofit fontScale="55000" lnSpcReduction="20000"/>
          </a:bodyPr>
          <a:lstStyle/>
          <a:p>
            <a:pPr algn="just">
              <a:lnSpc>
                <a:spcPct val="170000"/>
              </a:lnSpc>
              <a:buNone/>
            </a:pPr>
            <a:r>
              <a:rPr lang="en-IN" dirty="0" smtClean="0"/>
              <a:t>      The </a:t>
            </a:r>
            <a:r>
              <a:rPr lang="en-IN" dirty="0"/>
              <a:t>Indian Higher Education Institutions have been moving from the conventional annual system to semester system. Currently many of the institutions have already introduced the choice based credit system. The semester system accelerates the teaching-learning process and enables vertical and horizontal mobility in learning. The credit based semester system provides flexibility in designing curriculum and assigning credits based on the course content and hours of teaching. The choice based credit system provides a ‘cafeteria’ type approach in which the students can take courses of their choice, learn at their own pace, undergo additional courses and acquire more than the required credits, and adopt an interdisciplinary approach to learning, It is desirable that the HEIs move to CBCS and implement the grading system.</a:t>
            </a:r>
          </a:p>
          <a:p>
            <a:pPr>
              <a:buNone/>
            </a:pPr>
            <a:r>
              <a:rPr lang="en-IN" dirty="0" smtClean="0"/>
              <a:t/>
            </a:r>
            <a:br>
              <a:rPr lang="en-IN" dirty="0" smtClean="0"/>
            </a:br>
            <a:endParaRPr lang="en-IN"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39784"/>
          </a:xfrm>
        </p:spPr>
        <p:style>
          <a:lnRef idx="1">
            <a:schemeClr val="accent2"/>
          </a:lnRef>
          <a:fillRef idx="3">
            <a:schemeClr val="accent2"/>
          </a:fillRef>
          <a:effectRef idx="2">
            <a:schemeClr val="accent2"/>
          </a:effectRef>
          <a:fontRef idx="minor">
            <a:schemeClr val="lt1"/>
          </a:fontRef>
        </p:style>
        <p:txBody>
          <a:bodyPr/>
          <a:lstStyle/>
          <a:p>
            <a:r>
              <a:rPr lang="en-US" b="1" dirty="0" smtClean="0"/>
              <a:t>Types of Courses</a:t>
            </a:r>
            <a:endParaRPr lang="en-US" b="1" dirty="0"/>
          </a:p>
        </p:txBody>
      </p:sp>
      <p:sp>
        <p:nvSpPr>
          <p:cNvPr id="3" name="Content Placeholder 2"/>
          <p:cNvSpPr>
            <a:spLocks noGrp="1"/>
          </p:cNvSpPr>
          <p:nvPr>
            <p:ph idx="1"/>
          </p:nvPr>
        </p:nvSpPr>
        <p:spPr>
          <a:xfrm>
            <a:off x="500034" y="1857364"/>
            <a:ext cx="8229600" cy="4525963"/>
          </a:xfrm>
        </p:spPr>
        <p:style>
          <a:lnRef idx="1">
            <a:schemeClr val="dk1"/>
          </a:lnRef>
          <a:fillRef idx="3">
            <a:schemeClr val="dk1"/>
          </a:fillRef>
          <a:effectRef idx="2">
            <a:schemeClr val="dk1"/>
          </a:effectRef>
          <a:fontRef idx="minor">
            <a:schemeClr val="lt1"/>
          </a:fontRef>
        </p:style>
        <p:txBody>
          <a:bodyPr/>
          <a:lstStyle/>
          <a:p>
            <a:pPr fontAlgn="base"/>
            <a:endParaRPr lang="en-US" b="1" dirty="0" smtClean="0"/>
          </a:p>
          <a:p>
            <a:pPr fontAlgn="base"/>
            <a:endParaRPr lang="en-US" b="1" dirty="0" smtClean="0"/>
          </a:p>
          <a:p>
            <a:endParaRPr lang="en-US" dirty="0"/>
          </a:p>
        </p:txBody>
      </p:sp>
      <p:sp>
        <p:nvSpPr>
          <p:cNvPr id="7" name="Right Arrow 6"/>
          <p:cNvSpPr/>
          <p:nvPr/>
        </p:nvSpPr>
        <p:spPr>
          <a:xfrm>
            <a:off x="1000100" y="235743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928662" y="3643314"/>
            <a:ext cx="112128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928662" y="4714884"/>
            <a:ext cx="112128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57422" y="2357430"/>
            <a:ext cx="3929090" cy="50006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b="1" dirty="0" smtClean="0"/>
              <a:t>CORE COURSES</a:t>
            </a:r>
            <a:endParaRPr lang="en-US" sz="2400" b="1" dirty="0"/>
          </a:p>
        </p:txBody>
      </p:sp>
      <p:sp>
        <p:nvSpPr>
          <p:cNvPr id="11" name="Rectangle 10"/>
          <p:cNvSpPr/>
          <p:nvPr/>
        </p:nvSpPr>
        <p:spPr>
          <a:xfrm>
            <a:off x="2357422" y="3643314"/>
            <a:ext cx="3929090" cy="50006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400" b="1" dirty="0" smtClean="0"/>
              <a:t>FOUNDATION COURSES</a:t>
            </a:r>
            <a:endParaRPr lang="en-US" sz="2400" b="1" dirty="0"/>
          </a:p>
        </p:txBody>
      </p:sp>
      <p:sp>
        <p:nvSpPr>
          <p:cNvPr id="12" name="Rectangle 11"/>
          <p:cNvSpPr/>
          <p:nvPr/>
        </p:nvSpPr>
        <p:spPr>
          <a:xfrm>
            <a:off x="2357422" y="4714884"/>
            <a:ext cx="3929090" cy="57150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800" b="1" dirty="0" smtClean="0"/>
              <a:t>ELECTIVE COURCES</a:t>
            </a:r>
            <a:endParaRPr lang="en-US" sz="28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pPr fontAlgn="base"/>
            <a:r>
              <a:rPr lang="en-US" b="1" dirty="0" smtClean="0"/>
              <a:t/>
            </a:r>
            <a:br>
              <a:rPr lang="en-US" b="1" dirty="0" smtClean="0"/>
            </a:br>
            <a:r>
              <a:rPr lang="en-US" b="1" dirty="0" smtClean="0"/>
              <a:t>Core Course (I-XIV)</a:t>
            </a:r>
            <a:r>
              <a:rPr lang="en-US" b="1" dirty="0" smtClean="0"/>
              <a:t/>
            </a:r>
            <a:br>
              <a:rPr lang="en-US" b="1" dirty="0" smtClean="0"/>
            </a:br>
            <a:endParaRPr lang="en-US" dirty="0"/>
          </a:p>
        </p:txBody>
      </p:sp>
      <p:sp>
        <p:nvSpPr>
          <p:cNvPr id="3" name="Content Placeholder 2"/>
          <p:cNvSpPr>
            <a:spLocks noGrp="1"/>
          </p:cNvSpPr>
          <p:nvPr>
            <p:ph idx="1"/>
          </p:nvPr>
        </p:nvSpPr>
        <p:spPr/>
        <p:style>
          <a:lnRef idx="2">
            <a:schemeClr val="accent4">
              <a:shade val="50000"/>
            </a:schemeClr>
          </a:lnRef>
          <a:fillRef idx="1">
            <a:schemeClr val="accent4"/>
          </a:fillRef>
          <a:effectRef idx="0">
            <a:schemeClr val="accent4"/>
          </a:effectRef>
          <a:fontRef idx="minor">
            <a:schemeClr val="lt1"/>
          </a:fontRef>
        </p:style>
        <p:txBody>
          <a:bodyPr/>
          <a:lstStyle/>
          <a:p>
            <a:pPr algn="just" fontAlgn="base"/>
            <a:r>
              <a:rPr lang="en-US" b="1" dirty="0" smtClean="0"/>
              <a:t>There may be a Core Course in every semester. This is the course which is to be compulsorily studied by a student as a core requirement to complete the requirement of a </a:t>
            </a:r>
            <a:r>
              <a:rPr lang="en-US" b="1" dirty="0" err="1" smtClean="0"/>
              <a:t>programme</a:t>
            </a:r>
            <a:r>
              <a:rPr lang="en-US" b="1" dirty="0" smtClean="0"/>
              <a:t> in a said discipline of study.</a:t>
            </a:r>
            <a:endParaRPr lang="en-US" b="1"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4"/>
          </a:lnRef>
          <a:fillRef idx="3">
            <a:schemeClr val="accent4"/>
          </a:fillRef>
          <a:effectRef idx="3">
            <a:schemeClr val="accent4"/>
          </a:effectRef>
          <a:fontRef idx="minor">
            <a:schemeClr val="lt1"/>
          </a:fontRef>
        </p:style>
        <p:txBody>
          <a:bodyPr/>
          <a:lstStyle/>
          <a:p>
            <a:r>
              <a:rPr lang="en-IN" b="1" dirty="0" smtClean="0"/>
              <a:t>Department at a Glance</a:t>
            </a:r>
            <a:endParaRPr lang="en-IN" b="1" dirty="0"/>
          </a:p>
        </p:txBody>
      </p:sp>
      <p:sp>
        <p:nvSpPr>
          <p:cNvPr id="3" name="Content Placeholder 2"/>
          <p:cNvSpPr>
            <a:spLocks noGrp="1"/>
          </p:cNvSpPr>
          <p:nvPr>
            <p:ph idx="1"/>
          </p:nvPr>
        </p:nvSpPr>
        <p:spPr>
          <a:xfrm>
            <a:off x="457200" y="1357298"/>
            <a:ext cx="8229600" cy="4768865"/>
          </a:xfrm>
        </p:spPr>
        <p:txBody>
          <a:bodyPr/>
          <a:lstStyle/>
          <a:p>
            <a:endParaRPr lang="en-IN" dirty="0" smtClean="0"/>
          </a:p>
          <a:p>
            <a:endParaRPr lang="en-IN" dirty="0"/>
          </a:p>
          <a:p>
            <a:pPr>
              <a:buNone/>
            </a:pPr>
            <a:endParaRPr lang="en-IN" dirty="0" smtClean="0"/>
          </a:p>
        </p:txBody>
      </p:sp>
      <p:pic>
        <p:nvPicPr>
          <p:cNvPr id="4" name="Picture 3" descr="WhatsApp Image 2022-09-14 at 14.37.08.jpeg"/>
          <p:cNvPicPr>
            <a:picLocks noChangeAspect="1"/>
          </p:cNvPicPr>
          <p:nvPr/>
        </p:nvPicPr>
        <p:blipFill>
          <a:blip r:embed="rId2"/>
          <a:stretch>
            <a:fillRect/>
          </a:stretch>
        </p:blipFill>
        <p:spPr>
          <a:xfrm>
            <a:off x="500034" y="1428736"/>
            <a:ext cx="8143932" cy="4507434"/>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46"/>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n-US" b="1" dirty="0" smtClean="0"/>
              <a:t/>
            </a:r>
            <a:br>
              <a:rPr lang="en-US" b="1" dirty="0" smtClean="0"/>
            </a:br>
            <a:r>
              <a:rPr lang="en-US" b="1" dirty="0" smtClean="0"/>
              <a:t>Elective </a:t>
            </a:r>
            <a:r>
              <a:rPr lang="en-US" b="1" dirty="0" smtClean="0"/>
              <a:t>Course</a:t>
            </a:r>
            <a:br>
              <a:rPr lang="en-US" b="1" dirty="0" smtClean="0"/>
            </a:br>
            <a:endParaRPr lang="en-US" dirty="0"/>
          </a:p>
        </p:txBody>
      </p:sp>
      <p:sp>
        <p:nvSpPr>
          <p:cNvPr id="3" name="Content Placeholder 2"/>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lstStyle/>
          <a:p>
            <a:pPr algn="just" fontAlgn="base">
              <a:buNone/>
            </a:pPr>
            <a:r>
              <a:rPr lang="en-US" b="1" dirty="0" smtClean="0"/>
              <a:t>    Elective </a:t>
            </a:r>
            <a:r>
              <a:rPr lang="en-US" b="1" dirty="0" smtClean="0"/>
              <a:t>course is a course which can be chosen from a pool of papers. </a:t>
            </a:r>
            <a:endParaRPr lang="en-US" b="1" dirty="0" smtClean="0"/>
          </a:p>
          <a:p>
            <a:pPr algn="just" fontAlgn="base">
              <a:buNone/>
            </a:pPr>
            <a:r>
              <a:rPr lang="en-US" b="1" dirty="0" smtClean="0"/>
              <a:t>It </a:t>
            </a:r>
            <a:r>
              <a:rPr lang="en-US" b="1" dirty="0" smtClean="0"/>
              <a:t>may be:</a:t>
            </a:r>
          </a:p>
          <a:p>
            <a:pPr lvl="1" algn="just" fontAlgn="base"/>
            <a:r>
              <a:rPr lang="en-US" b="1" dirty="0" smtClean="0"/>
              <a:t>Supportive to the discipline of study</a:t>
            </a:r>
          </a:p>
          <a:p>
            <a:pPr lvl="1" algn="just" fontAlgn="base"/>
            <a:r>
              <a:rPr lang="en-US" b="1" dirty="0" smtClean="0"/>
              <a:t>Providing an expanded scope</a:t>
            </a:r>
          </a:p>
          <a:p>
            <a:pPr lvl="1" algn="just" fontAlgn="base"/>
            <a:r>
              <a:rPr lang="en-US" b="1" dirty="0" smtClean="0"/>
              <a:t>Enabling an exposure to some other discipline/domain</a:t>
            </a:r>
          </a:p>
          <a:p>
            <a:pPr lvl="1" algn="just" fontAlgn="base"/>
            <a:r>
              <a:rPr lang="en-US" b="1" dirty="0" smtClean="0"/>
              <a:t>Nurturing student’s proficiency/skill.</a:t>
            </a:r>
            <a:endParaRPr lang="en-US"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pPr fontAlgn="base"/>
            <a:r>
              <a:rPr lang="en-US" b="1" dirty="0" smtClean="0"/>
              <a:t>Foundation Course</a:t>
            </a:r>
            <a:endParaRPr lang="en-US" b="1" dirty="0"/>
          </a:p>
        </p:txBody>
      </p:sp>
      <p:sp>
        <p:nvSpPr>
          <p:cNvPr id="3" name="Content Placeholder 2"/>
          <p:cNvSpPr>
            <a:spLocks noGrp="1"/>
          </p:cNvSpPr>
          <p:nvPr>
            <p:ph idx="1"/>
          </p:nvPr>
        </p:nvSpPr>
        <p:spPr/>
        <p:style>
          <a:lnRef idx="2">
            <a:schemeClr val="accent4">
              <a:shade val="50000"/>
            </a:schemeClr>
          </a:lnRef>
          <a:fillRef idx="1">
            <a:schemeClr val="accent4"/>
          </a:fillRef>
          <a:effectRef idx="0">
            <a:schemeClr val="accent4"/>
          </a:effectRef>
          <a:fontRef idx="minor">
            <a:schemeClr val="lt1"/>
          </a:fontRef>
        </p:style>
        <p:txBody>
          <a:bodyPr>
            <a:normAutofit/>
          </a:bodyPr>
          <a:lstStyle/>
          <a:p>
            <a:pPr algn="just">
              <a:buNone/>
            </a:pPr>
            <a:r>
              <a:rPr lang="en-US" dirty="0" smtClean="0"/>
              <a:t> </a:t>
            </a:r>
            <a:r>
              <a:rPr lang="en-US" b="1" dirty="0" smtClean="0">
                <a:solidFill>
                  <a:srgbClr val="C00000"/>
                </a:solidFill>
              </a:rPr>
              <a:t>The </a:t>
            </a:r>
            <a:r>
              <a:rPr lang="en-US" b="1" dirty="0" smtClean="0">
                <a:solidFill>
                  <a:srgbClr val="C00000"/>
                </a:solidFill>
              </a:rPr>
              <a:t>Foundation Courses may be of two kinds</a:t>
            </a:r>
            <a:r>
              <a:rPr lang="en-US" b="1" dirty="0" smtClean="0"/>
              <a:t>:</a:t>
            </a:r>
          </a:p>
          <a:p>
            <a:pPr algn="just">
              <a:buNone/>
            </a:pPr>
            <a:r>
              <a:rPr lang="en-US" b="1" dirty="0" smtClean="0"/>
              <a:t>    </a:t>
            </a:r>
            <a:r>
              <a:rPr lang="en-US" sz="2800" b="1" dirty="0" smtClean="0">
                <a:solidFill>
                  <a:srgbClr val="FFC000"/>
                </a:solidFill>
              </a:rPr>
              <a:t>Compulsory </a:t>
            </a:r>
            <a:r>
              <a:rPr lang="en-US" sz="2800" b="1" dirty="0" smtClean="0">
                <a:solidFill>
                  <a:srgbClr val="FFC000"/>
                </a:solidFill>
              </a:rPr>
              <a:t>Foundation </a:t>
            </a:r>
            <a:r>
              <a:rPr lang="en-US" sz="2800" b="1" dirty="0" smtClean="0">
                <a:solidFill>
                  <a:srgbClr val="FFC000"/>
                </a:solidFill>
              </a:rPr>
              <a:t>and Elective foundation</a:t>
            </a:r>
          </a:p>
          <a:p>
            <a:pPr algn="just">
              <a:buNone/>
            </a:pPr>
            <a:endParaRPr lang="en-US" sz="2800" b="1" dirty="0" smtClean="0">
              <a:solidFill>
                <a:srgbClr val="FFC000"/>
              </a:solidFill>
            </a:endParaRPr>
          </a:p>
          <a:p>
            <a:pPr algn="just"/>
            <a:r>
              <a:rPr lang="en-US" sz="2400" b="1" u="sng" dirty="0" smtClean="0">
                <a:solidFill>
                  <a:srgbClr val="C00000"/>
                </a:solidFill>
              </a:rPr>
              <a:t>Compulsory Foundation </a:t>
            </a:r>
            <a:r>
              <a:rPr lang="en-US" sz="2400" b="1" dirty="0" smtClean="0"/>
              <a:t>courses are the courses based upon the content that leads to Knowledge enhancement. They are mandatory for all disciplines. </a:t>
            </a:r>
            <a:endParaRPr lang="en-US" sz="2400" b="1" dirty="0" smtClean="0"/>
          </a:p>
          <a:p>
            <a:pPr algn="just"/>
            <a:endParaRPr lang="en-US" sz="2400" b="1" dirty="0" smtClean="0"/>
          </a:p>
          <a:p>
            <a:pPr algn="just"/>
            <a:r>
              <a:rPr lang="en-US" sz="2400" b="1" u="sng" dirty="0" smtClean="0">
                <a:solidFill>
                  <a:srgbClr val="C00000"/>
                </a:solidFill>
              </a:rPr>
              <a:t>Elective </a:t>
            </a:r>
            <a:r>
              <a:rPr lang="en-US" sz="2400" b="1" u="sng" dirty="0" smtClean="0">
                <a:solidFill>
                  <a:srgbClr val="C00000"/>
                </a:solidFill>
              </a:rPr>
              <a:t>Foundation </a:t>
            </a:r>
            <a:r>
              <a:rPr lang="en-US" sz="2400" b="1" dirty="0" smtClean="0"/>
              <a:t>courses are value-based and are aimed at man-making education.</a:t>
            </a:r>
            <a:endParaRPr lang="en-US" b="1" dirty="0" smtClean="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74638"/>
            <a:ext cx="8258204" cy="939784"/>
          </a:xfrm>
        </p:spPr>
        <p:style>
          <a:lnRef idx="1">
            <a:schemeClr val="accent1"/>
          </a:lnRef>
          <a:fillRef idx="3">
            <a:schemeClr val="accent1"/>
          </a:fillRef>
          <a:effectRef idx="2">
            <a:schemeClr val="accent1"/>
          </a:effectRef>
          <a:fontRef idx="minor">
            <a:schemeClr val="lt1"/>
          </a:fontRef>
        </p:style>
        <p:txBody>
          <a:bodyPr>
            <a:normAutofit fontScale="90000"/>
          </a:bodyPr>
          <a:lstStyle/>
          <a:p>
            <a:r>
              <a:rPr lang="en-IN" dirty="0" smtClean="0"/>
              <a:t/>
            </a:r>
            <a:br>
              <a:rPr lang="en-IN" dirty="0" smtClean="0"/>
            </a:br>
            <a:r>
              <a:rPr lang="en-IN" dirty="0" smtClean="0"/>
              <a:t>Examination </a:t>
            </a:r>
            <a:r>
              <a:rPr lang="en-IN" dirty="0"/>
              <a:t>and Assessment</a:t>
            </a:r>
            <a:br>
              <a:rPr lang="en-IN" dirty="0"/>
            </a:br>
            <a:endParaRPr lang="en-IN" dirty="0"/>
          </a:p>
        </p:txBody>
      </p:sp>
      <p:sp>
        <p:nvSpPr>
          <p:cNvPr id="3" name="Content Placeholder 2"/>
          <p:cNvSpPr>
            <a:spLocks noGrp="1"/>
          </p:cNvSpPr>
          <p:nvPr>
            <p:ph idx="1"/>
          </p:nvPr>
        </p:nvSpPr>
        <p:spPr>
          <a:xfrm>
            <a:off x="457200" y="1214422"/>
            <a:ext cx="8229600" cy="4911741"/>
          </a:xfrm>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just"/>
            <a:r>
              <a:rPr lang="en-IN" dirty="0"/>
              <a:t>The HEIs are currently following various methods for examination and assessment suitable for the courses and programmes as approved by their respective statutory bodies. In assessing the performance of the students in examinations, the usual approach is to award marks based on the examinations conducted at various stages (</a:t>
            </a:r>
            <a:r>
              <a:rPr lang="en-IN" dirty="0" err="1"/>
              <a:t>sessional</a:t>
            </a:r>
            <a:r>
              <a:rPr lang="en-IN" dirty="0"/>
              <a:t>, mid-term, end-semester etc.,) in a semester. Some of the HEIs convert these marks to letter grades based on absolute or relative grading system and award the grades. There is a marked variation across the colleges and universities in the number of grades, grade points, letter grades used, which creates difficulties in comparing students across the institutions. The UGC recommends the following system to be implemented in awarding the grades and CGPA under the credit based semester system.</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01080" cy="1143000"/>
          </a:xfrm>
        </p:spPr>
        <p:style>
          <a:lnRef idx="2">
            <a:schemeClr val="dk1">
              <a:shade val="50000"/>
            </a:schemeClr>
          </a:lnRef>
          <a:fillRef idx="1">
            <a:schemeClr val="dk1"/>
          </a:fillRef>
          <a:effectRef idx="0">
            <a:schemeClr val="dk1"/>
          </a:effectRef>
          <a:fontRef idx="minor">
            <a:schemeClr val="lt1"/>
          </a:fontRef>
        </p:style>
        <p:txBody>
          <a:bodyPr/>
          <a:lstStyle/>
          <a:p>
            <a:r>
              <a:rPr lang="en-IN" b="1" dirty="0"/>
              <a:t>Letter Grades and Grade Points</a:t>
            </a:r>
            <a:endParaRPr lang="en-IN" dirty="0"/>
          </a:p>
        </p:txBody>
      </p:sp>
      <p:sp>
        <p:nvSpPr>
          <p:cNvPr id="3" name="Content Placeholder 2"/>
          <p:cNvSpPr>
            <a:spLocks noGrp="1"/>
          </p:cNvSpPr>
          <p:nvPr>
            <p:ph idx="1"/>
          </p:nvPr>
        </p:nvSpPr>
        <p:spPr>
          <a:xfrm>
            <a:off x="457200" y="1428736"/>
            <a:ext cx="8401080" cy="4697427"/>
          </a:xfrm>
        </p:spPr>
        <p:style>
          <a:lnRef idx="2">
            <a:schemeClr val="accent1">
              <a:shade val="50000"/>
            </a:schemeClr>
          </a:lnRef>
          <a:fillRef idx="1">
            <a:schemeClr val="accent1"/>
          </a:fillRef>
          <a:effectRef idx="0">
            <a:schemeClr val="accent1"/>
          </a:effectRef>
          <a:fontRef idx="minor">
            <a:schemeClr val="lt1"/>
          </a:fontRef>
        </p:style>
        <p:txBody>
          <a:bodyPr>
            <a:normAutofit fontScale="92500" lnSpcReduction="10000"/>
          </a:bodyPr>
          <a:lstStyle/>
          <a:p>
            <a:pPr algn="just"/>
            <a:r>
              <a:rPr lang="en-IN" dirty="0"/>
              <a:t>Two methods -relative grading or absolute grading– have been in vogue for awarding grades in a course. The relative grading is based on the distribution (usually normal distribution) of marks obtained by all the students of the course and the grades are awarded based on a cut-off marks or percentile. Under the absolute grading, the marks are converted to grades based on pre-determined class intervals. To implement the following grading system, the colleges and universities can use any one of the above methods.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r>
              <a:rPr lang="en-IN" sz="3200" dirty="0"/>
              <a:t>The UGC recommends a 10-point grading system with the following letter grades as given below:</a:t>
            </a:r>
          </a:p>
        </p:txBody>
      </p:sp>
      <p:graphicFrame>
        <p:nvGraphicFramePr>
          <p:cNvPr id="4" name="Content Placeholder 3"/>
          <p:cNvGraphicFramePr>
            <a:graphicFrameLocks noGrp="1"/>
          </p:cNvGraphicFramePr>
          <p:nvPr>
            <p:ph idx="1"/>
          </p:nvPr>
        </p:nvGraphicFramePr>
        <p:xfrm>
          <a:off x="457200" y="1571625"/>
          <a:ext cx="8229600" cy="4211320"/>
        </p:xfrm>
        <a:graphic>
          <a:graphicData uri="http://schemas.openxmlformats.org/drawingml/2006/table">
            <a:tbl>
              <a:tblPr firstRow="1" bandRow="1">
                <a:tableStyleId>{21E4AEA4-8DFA-4A89-87EB-49C32662AFE0}</a:tableStyleId>
              </a:tblPr>
              <a:tblGrid>
                <a:gridCol w="4114800"/>
                <a:gridCol w="4114800"/>
              </a:tblGrid>
              <a:tr h="370840">
                <a:tc>
                  <a:txBody>
                    <a:bodyPr/>
                    <a:lstStyle/>
                    <a:p>
                      <a:pPr algn="ctr"/>
                      <a:r>
                        <a:rPr lang="en-IN" sz="1800" kern="1200" dirty="0" smtClean="0"/>
                        <a:t>Letter Grade</a:t>
                      </a:r>
                      <a:endParaRPr lang="en-IN" dirty="0"/>
                    </a:p>
                  </a:txBody>
                  <a:tcPr/>
                </a:tc>
                <a:tc>
                  <a:txBody>
                    <a:bodyPr/>
                    <a:lstStyle/>
                    <a:p>
                      <a:pPr algn="ctr"/>
                      <a:r>
                        <a:rPr lang="en-IN" sz="1800" kern="1200" dirty="0" smtClean="0"/>
                        <a:t>Letter Grade</a:t>
                      </a:r>
                      <a:endParaRPr lang="en-IN" dirty="0"/>
                    </a:p>
                  </a:txBody>
                  <a:tcPr/>
                </a:tc>
              </a:tr>
              <a:tr h="370840">
                <a:tc>
                  <a:txBody>
                    <a:bodyPr/>
                    <a:lstStyle/>
                    <a:p>
                      <a:pPr algn="l" fontAlgn="t"/>
                      <a:r>
                        <a:rPr lang="en-IN" dirty="0"/>
                        <a:t>O (Outstanding)</a:t>
                      </a:r>
                    </a:p>
                  </a:txBody>
                  <a:tcPr marL="76200" marR="76200" marT="76200" marB="76200"/>
                </a:tc>
                <a:tc>
                  <a:txBody>
                    <a:bodyPr/>
                    <a:lstStyle/>
                    <a:p>
                      <a:pPr algn="ctr" fontAlgn="t"/>
                      <a:r>
                        <a:rPr lang="en-IN"/>
                        <a:t>10</a:t>
                      </a:r>
                    </a:p>
                  </a:txBody>
                  <a:tcPr marL="76200" marR="76200" marT="76200" marB="76200"/>
                </a:tc>
              </a:tr>
              <a:tr h="370840">
                <a:tc>
                  <a:txBody>
                    <a:bodyPr/>
                    <a:lstStyle/>
                    <a:p>
                      <a:pPr algn="l" fontAlgn="t"/>
                      <a:r>
                        <a:rPr lang="en-IN" dirty="0"/>
                        <a:t>A+(Excellent)</a:t>
                      </a:r>
                    </a:p>
                  </a:txBody>
                  <a:tcPr marL="76200" marR="76200" marT="76200" marB="76200"/>
                </a:tc>
                <a:tc>
                  <a:txBody>
                    <a:bodyPr/>
                    <a:lstStyle/>
                    <a:p>
                      <a:pPr algn="ctr" fontAlgn="t"/>
                      <a:r>
                        <a:rPr lang="en-IN"/>
                        <a:t>9</a:t>
                      </a:r>
                    </a:p>
                  </a:txBody>
                  <a:tcPr marL="76200" marR="76200" marT="76200" marB="76200"/>
                </a:tc>
              </a:tr>
              <a:tr h="370840">
                <a:tc>
                  <a:txBody>
                    <a:bodyPr/>
                    <a:lstStyle/>
                    <a:p>
                      <a:pPr algn="l" fontAlgn="t"/>
                      <a:r>
                        <a:rPr lang="en-IN" dirty="0"/>
                        <a:t>A(Very Good)</a:t>
                      </a:r>
                    </a:p>
                  </a:txBody>
                  <a:tcPr marL="76200" marR="76200" marT="76200" marB="76200"/>
                </a:tc>
                <a:tc>
                  <a:txBody>
                    <a:bodyPr/>
                    <a:lstStyle/>
                    <a:p>
                      <a:pPr algn="ctr" fontAlgn="t"/>
                      <a:r>
                        <a:rPr lang="en-IN"/>
                        <a:t>8</a:t>
                      </a:r>
                    </a:p>
                  </a:txBody>
                  <a:tcPr marL="76200" marR="76200" marT="76200" marB="76200"/>
                </a:tc>
              </a:tr>
              <a:tr h="370840">
                <a:tc>
                  <a:txBody>
                    <a:bodyPr/>
                    <a:lstStyle/>
                    <a:p>
                      <a:pPr algn="l" fontAlgn="t"/>
                      <a:r>
                        <a:rPr lang="en-IN" dirty="0"/>
                        <a:t>B+(Good)</a:t>
                      </a:r>
                    </a:p>
                  </a:txBody>
                  <a:tcPr marL="76200" marR="76200" marT="76200" marB="76200"/>
                </a:tc>
                <a:tc>
                  <a:txBody>
                    <a:bodyPr/>
                    <a:lstStyle/>
                    <a:p>
                      <a:pPr algn="ctr" fontAlgn="t"/>
                      <a:r>
                        <a:rPr lang="en-IN"/>
                        <a:t>7</a:t>
                      </a:r>
                    </a:p>
                  </a:txBody>
                  <a:tcPr marL="76200" marR="76200" marT="76200" marB="76200"/>
                </a:tc>
              </a:tr>
              <a:tr h="370840">
                <a:tc>
                  <a:txBody>
                    <a:bodyPr/>
                    <a:lstStyle/>
                    <a:p>
                      <a:pPr algn="l" fontAlgn="t"/>
                      <a:r>
                        <a:rPr lang="en-IN" dirty="0"/>
                        <a:t>B(Above Average)</a:t>
                      </a:r>
                    </a:p>
                  </a:txBody>
                  <a:tcPr marL="76200" marR="76200" marT="76200" marB="76200"/>
                </a:tc>
                <a:tc>
                  <a:txBody>
                    <a:bodyPr/>
                    <a:lstStyle/>
                    <a:p>
                      <a:pPr algn="ctr" fontAlgn="t"/>
                      <a:r>
                        <a:rPr lang="en-IN"/>
                        <a:t>6</a:t>
                      </a:r>
                    </a:p>
                  </a:txBody>
                  <a:tcPr marL="76200" marR="76200" marT="76200" marB="76200"/>
                </a:tc>
              </a:tr>
              <a:tr h="370840">
                <a:tc>
                  <a:txBody>
                    <a:bodyPr/>
                    <a:lstStyle/>
                    <a:p>
                      <a:pPr algn="l" fontAlgn="t"/>
                      <a:r>
                        <a:rPr lang="en-IN" dirty="0"/>
                        <a:t>C(Average)</a:t>
                      </a:r>
                    </a:p>
                  </a:txBody>
                  <a:tcPr marL="76200" marR="76200" marT="76200" marB="76200"/>
                </a:tc>
                <a:tc>
                  <a:txBody>
                    <a:bodyPr/>
                    <a:lstStyle/>
                    <a:p>
                      <a:pPr algn="ctr" fontAlgn="t"/>
                      <a:r>
                        <a:rPr lang="en-IN" dirty="0"/>
                        <a:t>5</a:t>
                      </a:r>
                    </a:p>
                  </a:txBody>
                  <a:tcPr marL="76200" marR="76200" marT="76200" marB="76200"/>
                </a:tc>
              </a:tr>
              <a:tr h="370840">
                <a:tc>
                  <a:txBody>
                    <a:bodyPr/>
                    <a:lstStyle/>
                    <a:p>
                      <a:pPr algn="l" fontAlgn="t"/>
                      <a:r>
                        <a:rPr lang="en-IN" dirty="0"/>
                        <a:t>P (Pass)</a:t>
                      </a:r>
                    </a:p>
                  </a:txBody>
                  <a:tcPr marL="76200" marR="76200" marT="76200" marB="76200"/>
                </a:tc>
                <a:tc>
                  <a:txBody>
                    <a:bodyPr/>
                    <a:lstStyle/>
                    <a:p>
                      <a:pPr algn="ctr" fontAlgn="t"/>
                      <a:r>
                        <a:rPr lang="en-IN" dirty="0"/>
                        <a:t>4</a:t>
                      </a:r>
                    </a:p>
                  </a:txBody>
                  <a:tcPr marL="76200" marR="76200" marT="76200" marB="76200"/>
                </a:tc>
              </a:tr>
              <a:tr h="370840">
                <a:tc>
                  <a:txBody>
                    <a:bodyPr/>
                    <a:lstStyle/>
                    <a:p>
                      <a:pPr algn="l" fontAlgn="t"/>
                      <a:r>
                        <a:rPr lang="en-IN" dirty="0"/>
                        <a:t>F(Fail)</a:t>
                      </a:r>
                    </a:p>
                  </a:txBody>
                  <a:tcPr marL="76200" marR="76200" marT="76200" marB="76200"/>
                </a:tc>
                <a:tc>
                  <a:txBody>
                    <a:bodyPr/>
                    <a:lstStyle/>
                    <a:p>
                      <a:pPr algn="ctr" fontAlgn="t"/>
                      <a:r>
                        <a:rPr lang="en-IN" dirty="0"/>
                        <a:t>0</a:t>
                      </a:r>
                    </a:p>
                  </a:txBody>
                  <a:tcPr marL="76200" marR="76200" marT="76200" marB="76200"/>
                </a:tc>
              </a:tr>
              <a:tr h="370840">
                <a:tc>
                  <a:txBody>
                    <a:bodyPr/>
                    <a:lstStyle/>
                    <a:p>
                      <a:pPr algn="l" fontAlgn="t"/>
                      <a:r>
                        <a:rPr lang="en-IN" dirty="0" err="1"/>
                        <a:t>Ab</a:t>
                      </a:r>
                      <a:r>
                        <a:rPr lang="en-IN" dirty="0"/>
                        <a:t> (Absent)</a:t>
                      </a:r>
                    </a:p>
                  </a:txBody>
                  <a:tcPr marL="76200" marR="76200" marT="76200" marB="76200"/>
                </a:tc>
                <a:tc>
                  <a:txBody>
                    <a:bodyPr/>
                    <a:lstStyle/>
                    <a:p>
                      <a:pPr algn="ctr" fontAlgn="t"/>
                      <a:r>
                        <a:rPr lang="en-IN" dirty="0"/>
                        <a:t>0</a:t>
                      </a:r>
                    </a:p>
                  </a:txBody>
                  <a:tcPr marL="76200" marR="76200" marT="76200" marB="76200"/>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
            </a:r>
            <a:br>
              <a:rPr lang="en-IN" dirty="0" smtClean="0"/>
            </a:br>
            <a:r>
              <a:rPr lang="en-IN" b="1" dirty="0" smtClean="0"/>
              <a:t>Grades and Grade Points</a:t>
            </a:r>
            <a:endParaRPr lang="en-IN" dirty="0"/>
          </a:p>
        </p:txBody>
      </p:sp>
      <p:sp>
        <p:nvSpPr>
          <p:cNvPr id="3" name="Content Placeholder 2"/>
          <p:cNvSpPr>
            <a:spLocks noGrp="1"/>
          </p:cNvSpPr>
          <p:nvPr>
            <p:ph idx="1"/>
          </p:nvPr>
        </p:nvSpPr>
        <p:spPr>
          <a:xfrm>
            <a:off x="457200" y="1600200"/>
            <a:ext cx="8472518" cy="4686320"/>
          </a:xfrm>
        </p:spPr>
        <p:style>
          <a:lnRef idx="2">
            <a:schemeClr val="accent2">
              <a:shade val="50000"/>
            </a:schemeClr>
          </a:lnRef>
          <a:fillRef idx="1">
            <a:schemeClr val="accent2"/>
          </a:fillRef>
          <a:effectRef idx="0">
            <a:schemeClr val="accent2"/>
          </a:effectRef>
          <a:fontRef idx="minor">
            <a:schemeClr val="lt1"/>
          </a:fontRef>
        </p:style>
        <p:txBody>
          <a:bodyPr>
            <a:normAutofit fontScale="55000" lnSpcReduction="20000"/>
          </a:bodyPr>
          <a:lstStyle/>
          <a:p>
            <a:pPr algn="just"/>
            <a:r>
              <a:rPr lang="en-IN" dirty="0" smtClean="0"/>
              <a:t>A student obtaining Grade F shall be considered failed and will be required to reappear in the examination.</a:t>
            </a:r>
          </a:p>
          <a:p>
            <a:pPr algn="just"/>
            <a:endParaRPr lang="en-IN" dirty="0" smtClean="0"/>
          </a:p>
          <a:p>
            <a:pPr algn="just"/>
            <a:r>
              <a:rPr lang="en-IN" dirty="0" smtClean="0"/>
              <a:t>For non credit courses ‘Satisfactory’ or “Unsatisfactory’ shall be indicated instead of the letter grade and this will not be counted for the computation of SGPA/CGPA.</a:t>
            </a:r>
          </a:p>
          <a:p>
            <a:pPr algn="just"/>
            <a:endParaRPr lang="en-IN" dirty="0" smtClean="0"/>
          </a:p>
          <a:p>
            <a:pPr algn="just"/>
            <a:r>
              <a:rPr lang="en-IN" dirty="0" smtClean="0"/>
              <a:t>The Universities can decide on the grade or percentage of marks required to pass in a course and also the CGPA required to qualify for a degree taking into consideration the recommendations of the statutory professional councils such as AICTE, MCI, BCI, NCTE etc.,</a:t>
            </a:r>
          </a:p>
          <a:p>
            <a:pPr algn="just"/>
            <a:endParaRPr lang="en-IN" dirty="0" smtClean="0"/>
          </a:p>
          <a:p>
            <a:pPr algn="just"/>
            <a:r>
              <a:rPr lang="en-IN" dirty="0" smtClean="0"/>
              <a:t>The statutory requirement for eligibility to enter as assistant professor in colleges and universities in the disciplines of arts, science, commerce etc., is a minimum average mark of 50% and 55% in relevant postgraduate degree respectively for reserved and general category. Hence, it is recommended that the cut-off marks for grade B shall not be less than 50% and for grade B+, it should not be less than 55% under the absolute grading system. Similarly cut-off marks shall be fixed for grade B and B+ based on the recommendation of the statutory bodies (AICTE, NCTE etc.,) of the relevant disciplines.</a:t>
            </a:r>
            <a:endParaRPr lang="en-IN"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n-IN" b="1" dirty="0"/>
              <a:t>Fairness in </a:t>
            </a:r>
            <a:r>
              <a:rPr lang="en-IN" b="1" dirty="0" smtClean="0"/>
              <a:t>Assessment</a:t>
            </a:r>
            <a:endParaRPr lang="en-IN" dirty="0"/>
          </a:p>
        </p:txBody>
      </p:sp>
      <p:sp>
        <p:nvSpPr>
          <p:cNvPr id="3" name="Content Placeholder 2"/>
          <p:cNvSpPr>
            <a:spLocks noGrp="1"/>
          </p:cNvSpPr>
          <p:nvPr>
            <p:ph idx="1"/>
          </p:nvPr>
        </p:nvSpPr>
        <p:spPr>
          <a:xfrm>
            <a:off x="457200" y="1600200"/>
            <a:ext cx="8472518" cy="4525963"/>
          </a:xfrm>
        </p:spPr>
        <p:style>
          <a:lnRef idx="2">
            <a:schemeClr val="accent4">
              <a:shade val="50000"/>
            </a:schemeClr>
          </a:lnRef>
          <a:fillRef idx="1">
            <a:schemeClr val="accent4"/>
          </a:fillRef>
          <a:effectRef idx="0">
            <a:schemeClr val="accent4"/>
          </a:effectRef>
          <a:fontRef idx="minor">
            <a:schemeClr val="lt1"/>
          </a:fontRef>
        </p:style>
        <p:txBody>
          <a:bodyPr>
            <a:normAutofit fontScale="92500" lnSpcReduction="20000"/>
          </a:bodyPr>
          <a:lstStyle/>
          <a:p>
            <a:pPr algn="just"/>
            <a:r>
              <a:rPr lang="en-IN" dirty="0"/>
              <a:t>Assessment is an integral part of system of education as it is instrumental in identifying and certifying the academic standards accomplished by a student and projecting them far and wide as an objective and impartial indicator of a student’s performance. Thus, it becomes bounden duty of a University to ensure that it is carried out in fair manner. In this regard, UGC recommends the following system of checks and balances which would enable Universities effectively and fairly carry out the process of assessment and examination.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n-IN" b="1" dirty="0" smtClean="0"/>
              <a:t>Fairness in Assessment</a:t>
            </a:r>
            <a:endParaRPr lang="en-IN" dirty="0"/>
          </a:p>
        </p:txBody>
      </p:sp>
      <p:sp>
        <p:nvSpPr>
          <p:cNvPr id="3" name="Content Placeholder 2"/>
          <p:cNvSpPr>
            <a:spLocks noGrp="1"/>
          </p:cNvSpPr>
          <p:nvPr>
            <p:ph idx="1"/>
          </p:nvPr>
        </p:nvSpPr>
        <p:spPr>
          <a:xfrm>
            <a:off x="457200" y="1600200"/>
            <a:ext cx="8401080" cy="4900634"/>
          </a:xfrm>
        </p:spPr>
        <p:style>
          <a:lnRef idx="1">
            <a:schemeClr val="accent4"/>
          </a:lnRef>
          <a:fillRef idx="3">
            <a:schemeClr val="accent4"/>
          </a:fillRef>
          <a:effectRef idx="2">
            <a:schemeClr val="accent4"/>
          </a:effectRef>
          <a:fontRef idx="minor">
            <a:schemeClr val="lt1"/>
          </a:fontRef>
        </p:style>
        <p:txBody>
          <a:bodyPr>
            <a:normAutofit fontScale="62500" lnSpcReduction="20000"/>
          </a:bodyPr>
          <a:lstStyle/>
          <a:p>
            <a:pPr algn="just"/>
            <a:r>
              <a:rPr lang="en-IN" b="1" dirty="0"/>
              <a:t>In case of at least 50% of core courses offered in different programmes across the disciplines, the assessment of the theoretical component towards the end of the semester should be undertaken by external examiners from outside the university conducting examination, who may be appointed by the competent authority. In such courses, the question papers will be set as well as assessed by external examiners</a:t>
            </a:r>
            <a:r>
              <a:rPr lang="en-IN" b="1" dirty="0" smtClean="0"/>
              <a:t>.</a:t>
            </a:r>
          </a:p>
          <a:p>
            <a:pPr algn="just"/>
            <a:endParaRPr lang="en-IN" b="1" dirty="0"/>
          </a:p>
          <a:p>
            <a:pPr algn="just"/>
            <a:r>
              <a:rPr lang="en-IN" b="1" dirty="0"/>
              <a:t>In case of the assessment of practical component of such core courses, the team of examiners should be constituted on 50 – 50 % basis. i.e. half of the examiners in the team should be invited from outside the university conducting examination</a:t>
            </a:r>
            <a:r>
              <a:rPr lang="en-IN" b="1" dirty="0" smtClean="0"/>
              <a:t>.</a:t>
            </a:r>
          </a:p>
          <a:p>
            <a:pPr algn="just"/>
            <a:endParaRPr lang="en-IN" b="1" dirty="0"/>
          </a:p>
          <a:p>
            <a:pPr algn="just"/>
            <a:r>
              <a:rPr lang="en-IN" b="1" dirty="0"/>
              <a:t>In case of the assessment of project reports / thesis / dissertation etc. the work should be undertaken by internal as well as external examiners.</a:t>
            </a:r>
          </a:p>
          <a:p>
            <a:pPr>
              <a:buNone/>
            </a:pPr>
            <a:r>
              <a:rPr lang="en-IN" dirty="0" smtClean="0"/>
              <a:t/>
            </a:r>
            <a:br>
              <a:rPr lang="en-IN" dirty="0" smtClean="0"/>
            </a:br>
            <a:endParaRPr lang="en-IN"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en-IN" b="1" dirty="0" smtClean="0"/>
              <a:t/>
            </a:r>
            <a:br>
              <a:rPr lang="en-IN" b="1" dirty="0" smtClean="0"/>
            </a:br>
            <a:r>
              <a:rPr lang="en-IN" b="1" dirty="0" smtClean="0"/>
              <a:t>Computation </a:t>
            </a:r>
            <a:r>
              <a:rPr lang="en-IN" b="1" dirty="0"/>
              <a:t>of SGPA and CGPA</a:t>
            </a:r>
            <a:r>
              <a:rPr lang="en-IN" dirty="0"/>
              <a:t/>
            </a:r>
            <a:br>
              <a:rPr lang="en-IN" dirty="0"/>
            </a:br>
            <a:endParaRPr lang="en-IN" dirty="0"/>
          </a:p>
        </p:txBody>
      </p:sp>
      <p:sp>
        <p:nvSpPr>
          <p:cNvPr id="3" name="Content Placeholder 2"/>
          <p:cNvSpPr>
            <a:spLocks noGrp="1"/>
          </p:cNvSpPr>
          <p:nvPr>
            <p:ph idx="1"/>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just"/>
            <a:r>
              <a:rPr lang="en-IN" dirty="0"/>
              <a:t>The UGC recommends the following procedure to compute the Semester Grade Point Average (SGPA) and Cumulative Grade Point Average (CGPA):</a:t>
            </a:r>
          </a:p>
          <a:p>
            <a:pPr lvl="1" algn="just"/>
            <a:r>
              <a:rPr lang="en-IN" dirty="0"/>
              <a:t>The SGPA is the ratio of sum of the product of the number of credits with the grade points scored by a student in all the courses taken by a student and the sum of the number of credits of all the courses undergone by a student, </a:t>
            </a:r>
            <a:r>
              <a:rPr lang="en-IN" dirty="0" err="1"/>
              <a:t>i.e</a:t>
            </a:r>
            <a:endParaRPr lang="en-IN" dirty="0"/>
          </a:p>
          <a:p>
            <a:endParaRPr lang="en-IN"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n-IN" b="1" dirty="0" smtClean="0"/>
              <a:t>SGPA (Si) = Σ(</a:t>
            </a:r>
            <a:r>
              <a:rPr lang="en-IN" b="1" dirty="0" err="1" smtClean="0"/>
              <a:t>Ci</a:t>
            </a:r>
            <a:r>
              <a:rPr lang="en-IN" b="1" dirty="0" smtClean="0"/>
              <a:t> x </a:t>
            </a:r>
            <a:r>
              <a:rPr lang="en-IN" b="1" dirty="0" err="1" smtClean="0"/>
              <a:t>Gi</a:t>
            </a:r>
            <a:r>
              <a:rPr lang="en-IN" b="1" dirty="0" smtClean="0"/>
              <a:t>) / </a:t>
            </a:r>
            <a:r>
              <a:rPr lang="en-IN" b="1" dirty="0" err="1" smtClean="0"/>
              <a:t>ΣCi</a:t>
            </a:r>
            <a:endParaRPr lang="en-IN" dirty="0"/>
          </a:p>
        </p:txBody>
      </p:sp>
      <p:sp>
        <p:nvSpPr>
          <p:cNvPr id="3" name="Content Placeholder 2"/>
          <p:cNvSpPr>
            <a:spLocks noGrp="1"/>
          </p:cNvSpPr>
          <p:nvPr>
            <p:ph idx="1"/>
          </p:nvPr>
        </p:nvSpPr>
        <p:spPr/>
        <p:style>
          <a:lnRef idx="2">
            <a:schemeClr val="dk1">
              <a:shade val="50000"/>
            </a:schemeClr>
          </a:lnRef>
          <a:fillRef idx="1">
            <a:schemeClr val="dk1"/>
          </a:fillRef>
          <a:effectRef idx="0">
            <a:schemeClr val="dk1"/>
          </a:effectRef>
          <a:fontRef idx="minor">
            <a:schemeClr val="lt1"/>
          </a:fontRef>
        </p:style>
        <p:txBody>
          <a:bodyPr>
            <a:normAutofit/>
          </a:bodyPr>
          <a:lstStyle/>
          <a:p>
            <a:pPr algn="just"/>
            <a:r>
              <a:rPr lang="en-IN" sz="2400" dirty="0" smtClean="0"/>
              <a:t>where </a:t>
            </a:r>
            <a:r>
              <a:rPr lang="en-IN" sz="2400" dirty="0" err="1" smtClean="0"/>
              <a:t>Ci</a:t>
            </a:r>
            <a:r>
              <a:rPr lang="en-IN" sz="2400" dirty="0" smtClean="0"/>
              <a:t> is the number of credits of </a:t>
            </a:r>
            <a:r>
              <a:rPr lang="en-IN" sz="2400" dirty="0" smtClean="0"/>
              <a:t>the </a:t>
            </a:r>
            <a:r>
              <a:rPr lang="en-IN" sz="2400" dirty="0" smtClean="0"/>
              <a:t>course and </a:t>
            </a:r>
            <a:r>
              <a:rPr lang="en-IN" sz="2400" dirty="0" err="1" smtClean="0"/>
              <a:t>Gi</a:t>
            </a:r>
            <a:r>
              <a:rPr lang="en-IN" sz="2400" dirty="0" smtClean="0"/>
              <a:t> is the grade point scored by the student in the </a:t>
            </a:r>
            <a:r>
              <a:rPr lang="en-IN" sz="2400" dirty="0" err="1" smtClean="0"/>
              <a:t>ith</a:t>
            </a:r>
            <a:r>
              <a:rPr lang="en-IN" sz="2400" dirty="0" smtClean="0"/>
              <a:t> course.</a:t>
            </a:r>
          </a:p>
          <a:p>
            <a:pPr lvl="1" algn="just"/>
            <a:r>
              <a:rPr lang="en-IN" sz="2000" dirty="0" smtClean="0"/>
              <a:t>The CGPA is also calculated in the same manner taking into account all the courses undergone by a student over all the semesters of a programme,</a:t>
            </a:r>
            <a:endParaRPr lang="en-IN"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46"/>
          </a:xfrm>
        </p:spPr>
        <p:style>
          <a:lnRef idx="2">
            <a:schemeClr val="accent2">
              <a:shade val="50000"/>
            </a:schemeClr>
          </a:lnRef>
          <a:fillRef idx="1">
            <a:schemeClr val="accent2"/>
          </a:fillRef>
          <a:effectRef idx="0">
            <a:schemeClr val="accent2"/>
          </a:effectRef>
          <a:fontRef idx="minor">
            <a:schemeClr val="lt1"/>
          </a:fontRef>
        </p:style>
        <p:txBody>
          <a:bodyPr/>
          <a:lstStyle/>
          <a:p>
            <a:r>
              <a:rPr lang="en-IN" dirty="0" smtClean="0"/>
              <a:t>Teachers’</a:t>
            </a:r>
            <a:endParaRPr lang="en-IN" dirty="0"/>
          </a:p>
        </p:txBody>
      </p:sp>
      <p:graphicFrame>
        <p:nvGraphicFramePr>
          <p:cNvPr id="5" name="Content Placeholder 4"/>
          <p:cNvGraphicFramePr>
            <a:graphicFrameLocks noGrp="1"/>
          </p:cNvGraphicFramePr>
          <p:nvPr>
            <p:ph idx="1"/>
          </p:nvPr>
        </p:nvGraphicFramePr>
        <p:xfrm>
          <a:off x="457200" y="1428736"/>
          <a:ext cx="8229600" cy="4666652"/>
        </p:xfrm>
        <a:graphic>
          <a:graphicData uri="http://schemas.openxmlformats.org/drawingml/2006/table">
            <a:tbl>
              <a:tblPr firstRow="1" bandRow="1">
                <a:tableStyleId>{5C22544A-7EE6-4342-B048-85BDC9FD1C3A}</a:tableStyleId>
              </a:tblPr>
              <a:tblGrid>
                <a:gridCol w="2743200"/>
                <a:gridCol w="2943236"/>
                <a:gridCol w="2543164"/>
              </a:tblGrid>
              <a:tr h="577864">
                <a:tc>
                  <a:txBody>
                    <a:bodyPr/>
                    <a:lstStyle/>
                    <a:p>
                      <a:r>
                        <a:rPr lang="en-IN" dirty="0" smtClean="0"/>
                        <a:t>Name</a:t>
                      </a:r>
                      <a:endParaRPr lang="en-IN" dirty="0"/>
                    </a:p>
                  </a:txBody>
                  <a:tcPr/>
                </a:tc>
                <a:tc>
                  <a:txBody>
                    <a:bodyPr/>
                    <a:lstStyle/>
                    <a:p>
                      <a:r>
                        <a:rPr lang="en-IN" dirty="0" smtClean="0"/>
                        <a:t>Designation</a:t>
                      </a:r>
                      <a:endParaRPr lang="en-IN" dirty="0"/>
                    </a:p>
                  </a:txBody>
                  <a:tcPr/>
                </a:tc>
                <a:tc>
                  <a:txBody>
                    <a:bodyPr/>
                    <a:lstStyle/>
                    <a:p>
                      <a:r>
                        <a:rPr lang="en-IN" dirty="0" smtClean="0"/>
                        <a:t>Abbreviation of </a:t>
                      </a:r>
                      <a:r>
                        <a:rPr lang="en-IN" dirty="0" smtClean="0"/>
                        <a:t>Names </a:t>
                      </a:r>
                      <a:endParaRPr lang="en-IN" dirty="0"/>
                    </a:p>
                  </a:txBody>
                  <a:tcPr/>
                </a:tc>
              </a:tr>
              <a:tr h="356554">
                <a:tc>
                  <a:txBody>
                    <a:bodyPr/>
                    <a:lstStyle/>
                    <a:p>
                      <a:r>
                        <a:rPr lang="en-IN" b="1" dirty="0" smtClean="0"/>
                        <a:t>Dr.</a:t>
                      </a:r>
                      <a:r>
                        <a:rPr lang="en-IN" b="1" baseline="0" dirty="0" smtClean="0"/>
                        <a:t> </a:t>
                      </a:r>
                      <a:r>
                        <a:rPr lang="en-IN" b="1" baseline="0" dirty="0" err="1" smtClean="0"/>
                        <a:t>Arundhati</a:t>
                      </a:r>
                      <a:r>
                        <a:rPr lang="en-IN" b="1" baseline="0" dirty="0" smtClean="0"/>
                        <a:t> </a:t>
                      </a:r>
                      <a:r>
                        <a:rPr lang="en-IN" b="1" baseline="0" dirty="0" err="1" smtClean="0"/>
                        <a:t>Moulik</a:t>
                      </a:r>
                      <a:r>
                        <a:rPr lang="en-IN" b="1" baseline="0" dirty="0" smtClean="0"/>
                        <a:t> (Ray)</a:t>
                      </a:r>
                      <a:endParaRPr lang="en-IN" b="1" dirty="0"/>
                    </a:p>
                  </a:txBody>
                  <a:tcPr/>
                </a:tc>
                <a:tc>
                  <a:txBody>
                    <a:bodyPr/>
                    <a:lstStyle/>
                    <a:p>
                      <a:r>
                        <a:rPr lang="en-IN" b="1" dirty="0" smtClean="0"/>
                        <a:t>Associate Professor</a:t>
                      </a:r>
                      <a:endParaRPr lang="en-IN" b="1" dirty="0"/>
                    </a:p>
                  </a:txBody>
                  <a:tcPr/>
                </a:tc>
                <a:tc>
                  <a:txBody>
                    <a:bodyPr/>
                    <a:lstStyle/>
                    <a:p>
                      <a:r>
                        <a:rPr lang="en-IN" b="1" dirty="0" smtClean="0"/>
                        <a:t>AR</a:t>
                      </a:r>
                      <a:endParaRPr lang="en-IN" b="1" dirty="0"/>
                    </a:p>
                  </a:txBody>
                  <a:tcPr/>
                </a:tc>
              </a:tr>
              <a:tr h="493706">
                <a:tc>
                  <a:txBody>
                    <a:bodyPr/>
                    <a:lstStyle/>
                    <a:p>
                      <a:r>
                        <a:rPr lang="en-IN" b="1" dirty="0" smtClean="0"/>
                        <a:t>Dr. </a:t>
                      </a:r>
                      <a:r>
                        <a:rPr lang="en-IN" b="1" dirty="0" err="1" smtClean="0"/>
                        <a:t>Sahidujjaman</a:t>
                      </a:r>
                      <a:r>
                        <a:rPr lang="en-IN" b="1" dirty="0" smtClean="0"/>
                        <a:t> </a:t>
                      </a:r>
                      <a:r>
                        <a:rPr lang="en-IN" b="1" dirty="0" smtClean="0"/>
                        <a:t>Khan</a:t>
                      </a:r>
                      <a:endParaRPr lang="en-IN" b="1" dirty="0"/>
                    </a:p>
                  </a:txBody>
                  <a:tcPr/>
                </a:tc>
                <a:tc>
                  <a:txBody>
                    <a:bodyPr/>
                    <a:lstStyle/>
                    <a:p>
                      <a:r>
                        <a:rPr lang="en-IN" b="1" dirty="0" smtClean="0"/>
                        <a:t>Head of the Department</a:t>
                      </a:r>
                      <a:r>
                        <a:rPr lang="en-IN" b="1" baseline="0" dirty="0" smtClean="0"/>
                        <a:t> </a:t>
                      </a:r>
                      <a:r>
                        <a:rPr lang="en-IN" b="1" dirty="0" smtClean="0"/>
                        <a:t>&amp; Assistant </a:t>
                      </a:r>
                      <a:r>
                        <a:rPr lang="en-IN" b="1" dirty="0" smtClean="0"/>
                        <a:t>Professor</a:t>
                      </a:r>
                      <a:endParaRPr lang="en-IN" b="1" dirty="0"/>
                    </a:p>
                  </a:txBody>
                  <a:tcPr/>
                </a:tc>
                <a:tc>
                  <a:txBody>
                    <a:bodyPr/>
                    <a:lstStyle/>
                    <a:p>
                      <a:r>
                        <a:rPr lang="en-IN" b="1" dirty="0" smtClean="0"/>
                        <a:t>SK</a:t>
                      </a:r>
                      <a:endParaRPr lang="en-IN" b="1" dirty="0"/>
                    </a:p>
                  </a:txBody>
                  <a:tcPr/>
                </a:tc>
              </a:tr>
              <a:tr h="500066">
                <a:tc>
                  <a:txBody>
                    <a:bodyPr/>
                    <a:lstStyle/>
                    <a:p>
                      <a:r>
                        <a:rPr lang="en-IN" b="1" dirty="0" err="1" smtClean="0"/>
                        <a:t>Samarpita</a:t>
                      </a:r>
                      <a:r>
                        <a:rPr lang="en-IN" b="1" dirty="0" smtClean="0"/>
                        <a:t> </a:t>
                      </a:r>
                      <a:r>
                        <a:rPr lang="en-IN" b="1" dirty="0" err="1" smtClean="0"/>
                        <a:t>Ghosh</a:t>
                      </a:r>
                      <a:endParaRPr lang="en-IN" b="1" dirty="0"/>
                    </a:p>
                  </a:txBody>
                  <a:tcPr/>
                </a:tc>
                <a:tc>
                  <a:txBody>
                    <a:bodyPr/>
                    <a:lstStyle/>
                    <a:p>
                      <a:r>
                        <a:rPr lang="en-IN" b="1" dirty="0" smtClean="0"/>
                        <a:t>SACT</a:t>
                      </a:r>
                      <a:endParaRPr lang="en-IN" b="1" dirty="0"/>
                    </a:p>
                  </a:txBody>
                  <a:tcPr/>
                </a:tc>
                <a:tc>
                  <a:txBody>
                    <a:bodyPr/>
                    <a:lstStyle/>
                    <a:p>
                      <a:r>
                        <a:rPr lang="en-IN" b="1" dirty="0" smtClean="0"/>
                        <a:t>SG</a:t>
                      </a:r>
                      <a:endParaRPr lang="en-IN" b="1" dirty="0"/>
                    </a:p>
                  </a:txBody>
                  <a:tcPr/>
                </a:tc>
              </a:tr>
              <a:tr h="476566">
                <a:tc>
                  <a:txBody>
                    <a:bodyPr/>
                    <a:lstStyle/>
                    <a:p>
                      <a:r>
                        <a:rPr lang="en-IN" b="1" dirty="0" err="1" smtClean="0"/>
                        <a:t>Umesh</a:t>
                      </a:r>
                      <a:r>
                        <a:rPr lang="en-IN" b="1" dirty="0" smtClean="0"/>
                        <a:t> </a:t>
                      </a:r>
                      <a:r>
                        <a:rPr lang="en-IN" b="1" dirty="0" err="1" smtClean="0"/>
                        <a:t>Biswas</a:t>
                      </a:r>
                      <a:endParaRPr lang="en-IN" b="1" dirty="0"/>
                    </a:p>
                  </a:txBody>
                  <a:tcPr/>
                </a:tc>
                <a:tc>
                  <a:txBody>
                    <a:bodyPr/>
                    <a:lstStyle/>
                    <a:p>
                      <a:r>
                        <a:rPr lang="en-IN" b="1" dirty="0" smtClean="0"/>
                        <a:t>SACT</a:t>
                      </a:r>
                      <a:endParaRPr lang="en-IN" b="1" dirty="0"/>
                    </a:p>
                  </a:txBody>
                  <a:tcPr/>
                </a:tc>
                <a:tc>
                  <a:txBody>
                    <a:bodyPr/>
                    <a:lstStyle/>
                    <a:p>
                      <a:r>
                        <a:rPr lang="en-IN" b="1" dirty="0" smtClean="0"/>
                        <a:t>UB</a:t>
                      </a:r>
                      <a:endParaRPr lang="en-IN" b="1" dirty="0"/>
                    </a:p>
                  </a:txBody>
                  <a:tcPr/>
                </a:tc>
              </a:tr>
              <a:tr h="467996">
                <a:tc>
                  <a:txBody>
                    <a:bodyPr/>
                    <a:lstStyle/>
                    <a:p>
                      <a:r>
                        <a:rPr lang="en-IN" b="1" dirty="0" err="1" smtClean="0"/>
                        <a:t>Sukanta</a:t>
                      </a:r>
                      <a:r>
                        <a:rPr lang="en-IN" b="1" dirty="0" smtClean="0"/>
                        <a:t> </a:t>
                      </a:r>
                      <a:r>
                        <a:rPr lang="en-IN" b="1" dirty="0" err="1" smtClean="0"/>
                        <a:t>Adhikary</a:t>
                      </a:r>
                      <a:endParaRPr lang="en-IN" b="1" dirty="0"/>
                    </a:p>
                  </a:txBody>
                  <a:tcPr/>
                </a:tc>
                <a:tc>
                  <a:txBody>
                    <a:bodyPr/>
                    <a:lstStyle/>
                    <a:p>
                      <a:r>
                        <a:rPr lang="en-IN" b="1" dirty="0" smtClean="0"/>
                        <a:t>SACT</a:t>
                      </a:r>
                      <a:endParaRPr lang="en-IN" b="1" dirty="0"/>
                    </a:p>
                  </a:txBody>
                  <a:tcPr/>
                </a:tc>
                <a:tc>
                  <a:txBody>
                    <a:bodyPr/>
                    <a:lstStyle/>
                    <a:p>
                      <a:r>
                        <a:rPr lang="en-IN" b="1" dirty="0" smtClean="0"/>
                        <a:t>SA</a:t>
                      </a:r>
                      <a:endParaRPr lang="en-IN" b="1" dirty="0"/>
                    </a:p>
                  </a:txBody>
                  <a:tcPr/>
                </a:tc>
              </a:tr>
              <a:tr h="530864">
                <a:tc>
                  <a:txBody>
                    <a:bodyPr/>
                    <a:lstStyle/>
                    <a:p>
                      <a:r>
                        <a:rPr lang="en-IN" b="1" dirty="0" err="1" smtClean="0"/>
                        <a:t>Koustav</a:t>
                      </a:r>
                      <a:r>
                        <a:rPr lang="en-IN" b="1" dirty="0" smtClean="0"/>
                        <a:t> </a:t>
                      </a:r>
                      <a:r>
                        <a:rPr lang="en-IN" b="1" dirty="0" err="1" smtClean="0"/>
                        <a:t>Bagchi</a:t>
                      </a:r>
                      <a:endParaRPr lang="en-IN" b="1" dirty="0"/>
                    </a:p>
                  </a:txBody>
                  <a:tcPr/>
                </a:tc>
                <a:tc>
                  <a:txBody>
                    <a:bodyPr/>
                    <a:lstStyle/>
                    <a:p>
                      <a:r>
                        <a:rPr lang="en-IN" b="1" dirty="0" smtClean="0"/>
                        <a:t>SACT</a:t>
                      </a:r>
                      <a:endParaRPr lang="en-IN" b="1" dirty="0"/>
                    </a:p>
                  </a:txBody>
                  <a:tcPr/>
                </a:tc>
                <a:tc>
                  <a:txBody>
                    <a:bodyPr/>
                    <a:lstStyle/>
                    <a:p>
                      <a:r>
                        <a:rPr lang="en-IN" b="1" dirty="0" smtClean="0"/>
                        <a:t>KB</a:t>
                      </a:r>
                      <a:endParaRPr lang="en-IN" b="1" dirty="0"/>
                    </a:p>
                  </a:txBody>
                  <a:tcPr/>
                </a:tc>
              </a:tr>
              <a:tr h="522294">
                <a:tc>
                  <a:txBody>
                    <a:bodyPr/>
                    <a:lstStyle/>
                    <a:p>
                      <a:r>
                        <a:rPr lang="en-IN" b="1" dirty="0" err="1" smtClean="0"/>
                        <a:t>Soumen</a:t>
                      </a:r>
                      <a:r>
                        <a:rPr lang="en-IN" b="1" dirty="0" smtClean="0"/>
                        <a:t> </a:t>
                      </a:r>
                      <a:r>
                        <a:rPr lang="en-IN" b="1" dirty="0" err="1" smtClean="0"/>
                        <a:t>Ghosh</a:t>
                      </a:r>
                      <a:endParaRPr lang="en-IN" b="1" dirty="0"/>
                    </a:p>
                  </a:txBody>
                  <a:tcPr/>
                </a:tc>
                <a:tc>
                  <a:txBody>
                    <a:bodyPr/>
                    <a:lstStyle/>
                    <a:p>
                      <a:r>
                        <a:rPr lang="en-IN" b="1" dirty="0" smtClean="0"/>
                        <a:t>SACT</a:t>
                      </a:r>
                      <a:endParaRPr lang="en-IN" b="1" dirty="0"/>
                    </a:p>
                  </a:txBody>
                  <a:tcPr/>
                </a:tc>
                <a:tc>
                  <a:txBody>
                    <a:bodyPr/>
                    <a:lstStyle/>
                    <a:p>
                      <a:r>
                        <a:rPr lang="en-IN" b="1" dirty="0" smtClean="0"/>
                        <a:t>SMG</a:t>
                      </a:r>
                      <a:endParaRPr lang="en-IN" b="1" dirty="0"/>
                    </a:p>
                  </a:txBody>
                  <a:tcPr/>
                </a:tc>
              </a:tr>
              <a:tr h="585162">
                <a:tc>
                  <a:txBody>
                    <a:bodyPr/>
                    <a:lstStyle/>
                    <a:p>
                      <a:r>
                        <a:rPr lang="en-IN" b="1" dirty="0" err="1" smtClean="0"/>
                        <a:t>Tanmoy</a:t>
                      </a:r>
                      <a:r>
                        <a:rPr lang="en-IN" b="1" dirty="0" smtClean="0"/>
                        <a:t> </a:t>
                      </a:r>
                      <a:r>
                        <a:rPr lang="en-IN" b="1" dirty="0" err="1" smtClean="0"/>
                        <a:t>Ghosh</a:t>
                      </a:r>
                      <a:endParaRPr lang="en-IN" b="1" dirty="0"/>
                    </a:p>
                  </a:txBody>
                  <a:tcPr/>
                </a:tc>
                <a:tc>
                  <a:txBody>
                    <a:bodyPr/>
                    <a:lstStyle/>
                    <a:p>
                      <a:r>
                        <a:rPr lang="en-IN" b="1" dirty="0" smtClean="0"/>
                        <a:t>SACT</a:t>
                      </a:r>
                      <a:endParaRPr lang="en-IN" b="1" dirty="0"/>
                    </a:p>
                  </a:txBody>
                  <a:tcPr/>
                </a:tc>
                <a:tc>
                  <a:txBody>
                    <a:bodyPr/>
                    <a:lstStyle/>
                    <a:p>
                      <a:r>
                        <a:rPr lang="en-IN" b="1" dirty="0" smtClean="0"/>
                        <a:t>TG</a:t>
                      </a:r>
                      <a:endParaRPr lang="en-IN" b="1" dirty="0"/>
                    </a:p>
                  </a:txBody>
                  <a:tcPr/>
                </a:tc>
              </a:tr>
            </a:tbl>
          </a:graphicData>
        </a:graphic>
      </p:graphicFrame>
      <p:sp>
        <p:nvSpPr>
          <p:cNvPr id="6" name="Rectangle 5"/>
          <p:cNvSpPr/>
          <p:nvPr/>
        </p:nvSpPr>
        <p:spPr>
          <a:xfrm>
            <a:off x="500034" y="6072206"/>
            <a:ext cx="8143932" cy="6429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N" dirty="0" smtClean="0"/>
              <a:t>https://www.tarakeswardegreecollege.org/pages/academics/faculty.php</a:t>
            </a:r>
            <a:endParaRPr lang="en-IN"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n-IN" b="1" dirty="0" smtClean="0"/>
              <a:t>CGPA = Σ(</a:t>
            </a:r>
            <a:r>
              <a:rPr lang="en-IN" b="1" dirty="0" err="1" smtClean="0"/>
              <a:t>Ci</a:t>
            </a:r>
            <a:r>
              <a:rPr lang="en-IN" b="1" dirty="0" smtClean="0"/>
              <a:t> x Si) / Σ </a:t>
            </a:r>
            <a:r>
              <a:rPr lang="en-IN" b="1" dirty="0" err="1" smtClean="0"/>
              <a:t>Ci</a:t>
            </a:r>
            <a:endParaRPr lang="en-IN" dirty="0"/>
          </a:p>
        </p:txBody>
      </p:sp>
      <p:sp>
        <p:nvSpPr>
          <p:cNvPr id="3" name="Content Placeholder 2"/>
          <p:cNvSpPr>
            <a:spLocks noGrp="1"/>
          </p:cNvSpPr>
          <p:nvPr>
            <p:ph idx="1"/>
          </p:nvPr>
        </p:nvSpPr>
        <p:spPr>
          <a:xfrm>
            <a:off x="457200" y="1571612"/>
            <a:ext cx="8401080" cy="4554551"/>
          </a:xfrm>
        </p:spPr>
        <p:style>
          <a:lnRef idx="1">
            <a:schemeClr val="accent2"/>
          </a:lnRef>
          <a:fillRef idx="3">
            <a:schemeClr val="accent2"/>
          </a:fillRef>
          <a:effectRef idx="2">
            <a:schemeClr val="accent2"/>
          </a:effectRef>
          <a:fontRef idx="minor">
            <a:schemeClr val="lt1"/>
          </a:fontRef>
        </p:style>
        <p:txBody>
          <a:bodyPr/>
          <a:lstStyle/>
          <a:p>
            <a:pPr algn="just"/>
            <a:r>
              <a:rPr lang="en-IN" dirty="0" smtClean="0"/>
              <a:t>where Si is the SGPA of the each semester and </a:t>
            </a:r>
            <a:r>
              <a:rPr lang="en-IN" dirty="0" err="1" smtClean="0"/>
              <a:t>Ci</a:t>
            </a:r>
            <a:r>
              <a:rPr lang="en-IN" dirty="0" smtClean="0"/>
              <a:t> is the total number of credits in that semester.</a:t>
            </a:r>
          </a:p>
          <a:p>
            <a:pPr lvl="1" algn="just"/>
            <a:r>
              <a:rPr lang="en-IN" dirty="0" smtClean="0"/>
              <a:t>The SGPA and CGPA shall be rounded off to 2 decimal points and reported in the transcripts.</a:t>
            </a:r>
          </a:p>
          <a:p>
            <a:endParaRPr lang="en-IN"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500042"/>
            <a:ext cx="8229600" cy="1071546"/>
          </a:xfrm>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en-IN" sz="4000" dirty="0" smtClean="0"/>
              <a:t/>
            </a:r>
            <a:br>
              <a:rPr lang="en-IN" sz="4000" dirty="0" smtClean="0"/>
            </a:br>
            <a:r>
              <a:rPr lang="en-IN" sz="4000" dirty="0" smtClean="0"/>
              <a:t/>
            </a:r>
            <a:br>
              <a:rPr lang="en-IN" sz="4000" dirty="0" smtClean="0"/>
            </a:br>
            <a:r>
              <a:rPr lang="en-IN" sz="4000" dirty="0" smtClean="0"/>
              <a:t>Illustration </a:t>
            </a:r>
            <a:r>
              <a:rPr lang="en-IN" sz="4000" dirty="0"/>
              <a:t>of Computation of SGPA and CGPA and Format for Transcripts</a:t>
            </a:r>
            <a:r>
              <a:rPr lang="en-IN" dirty="0"/>
              <a:t/>
            </a:r>
            <a:br>
              <a:rPr lang="en-IN" dirty="0"/>
            </a:br>
            <a:r>
              <a:rPr lang="en-IN" dirty="0"/>
              <a:t/>
            </a:r>
            <a:br>
              <a:rPr lang="en-IN" dirty="0"/>
            </a:br>
            <a:endParaRPr lang="en-IN" dirty="0"/>
          </a:p>
        </p:txBody>
      </p:sp>
      <p:sp>
        <p:nvSpPr>
          <p:cNvPr id="3" name="Content Placeholder 2"/>
          <p:cNvSpPr>
            <a:spLocks noGrp="1"/>
          </p:cNvSpPr>
          <p:nvPr>
            <p:ph idx="1"/>
          </p:nvPr>
        </p:nvSpPr>
        <p:spPr>
          <a:xfrm>
            <a:off x="500034" y="1714489"/>
            <a:ext cx="8215370" cy="3929090"/>
          </a:xfrm>
        </p:spPr>
        <p:style>
          <a:lnRef idx="2">
            <a:schemeClr val="dk1">
              <a:shade val="50000"/>
            </a:schemeClr>
          </a:lnRef>
          <a:fillRef idx="1">
            <a:schemeClr val="dk1"/>
          </a:fillRef>
          <a:effectRef idx="0">
            <a:schemeClr val="dk1"/>
          </a:effectRef>
          <a:fontRef idx="minor">
            <a:schemeClr val="lt1"/>
          </a:fontRef>
        </p:style>
        <p:txBody>
          <a:bodyPr/>
          <a:lstStyle/>
          <a:p>
            <a:r>
              <a:rPr lang="en-IN" dirty="0"/>
              <a:t>Computation of SGPA and CGPA</a:t>
            </a:r>
          </a:p>
          <a:p>
            <a:r>
              <a:rPr lang="en-IN" b="1" dirty="0"/>
              <a:t>Illustration for SGPA</a:t>
            </a:r>
            <a:endParaRPr lang="en-IN" dirty="0"/>
          </a:p>
          <a:p>
            <a:endParaRPr lang="en-IN"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Computation of SGPA and CGPA</a:t>
            </a:r>
            <a:br>
              <a:rPr lang="en-IN" dirty="0" smtClean="0"/>
            </a:br>
            <a:endParaRPr lang="en-IN" dirty="0"/>
          </a:p>
        </p:txBody>
      </p:sp>
      <p:graphicFrame>
        <p:nvGraphicFramePr>
          <p:cNvPr id="4" name="Content Placeholder 3"/>
          <p:cNvGraphicFramePr>
            <a:graphicFrameLocks noGrp="1"/>
          </p:cNvGraphicFramePr>
          <p:nvPr>
            <p:ph idx="1"/>
          </p:nvPr>
        </p:nvGraphicFramePr>
        <p:xfrm>
          <a:off x="457200" y="1600200"/>
          <a:ext cx="8229600" cy="3881438"/>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a:txBody>
                    <a:bodyPr/>
                    <a:lstStyle/>
                    <a:p>
                      <a:pPr algn="ctr"/>
                      <a:r>
                        <a:rPr lang="en-IN" b="1" dirty="0">
                          <a:solidFill>
                            <a:srgbClr val="1E1E1E"/>
                          </a:solidFill>
                        </a:rPr>
                        <a:t>Course</a:t>
                      </a:r>
                    </a:p>
                  </a:txBody>
                  <a:tcPr marL="35719" marR="35719" marT="35719" marB="35719" anchor="ctr"/>
                </a:tc>
                <a:tc>
                  <a:txBody>
                    <a:bodyPr/>
                    <a:lstStyle/>
                    <a:p>
                      <a:pPr algn="ctr"/>
                      <a:r>
                        <a:rPr lang="en-IN" b="1">
                          <a:solidFill>
                            <a:srgbClr val="1E1E1E"/>
                          </a:solidFill>
                        </a:rPr>
                        <a:t>Credit</a:t>
                      </a:r>
                    </a:p>
                  </a:txBody>
                  <a:tcPr marL="35719" marR="35719" marT="35719" marB="35719" anchor="ctr"/>
                </a:tc>
                <a:tc>
                  <a:txBody>
                    <a:bodyPr/>
                    <a:lstStyle/>
                    <a:p>
                      <a:pPr algn="ctr"/>
                      <a:r>
                        <a:rPr lang="en-IN" b="1">
                          <a:solidFill>
                            <a:srgbClr val="1E1E1E"/>
                          </a:solidFill>
                        </a:rPr>
                        <a:t>Grade letter</a:t>
                      </a:r>
                    </a:p>
                  </a:txBody>
                  <a:tcPr marL="35719" marR="35719" marT="35719" marB="35719" anchor="ctr"/>
                </a:tc>
                <a:tc>
                  <a:txBody>
                    <a:bodyPr/>
                    <a:lstStyle/>
                    <a:p>
                      <a:pPr algn="ctr"/>
                      <a:r>
                        <a:rPr lang="en-IN" b="1">
                          <a:solidFill>
                            <a:srgbClr val="1E1E1E"/>
                          </a:solidFill>
                        </a:rPr>
                        <a:t>Grade point</a:t>
                      </a:r>
                    </a:p>
                  </a:txBody>
                  <a:tcPr marL="35719" marR="35719" marT="35719" marB="35719" anchor="ctr"/>
                </a:tc>
                <a:tc>
                  <a:txBody>
                    <a:bodyPr/>
                    <a:lstStyle/>
                    <a:p>
                      <a:pPr algn="ctr"/>
                      <a:r>
                        <a:rPr lang="en-IN" b="1">
                          <a:solidFill>
                            <a:srgbClr val="1E1E1E"/>
                          </a:solidFill>
                        </a:rPr>
                        <a:t>Credit Point(Credit x Grade)</a:t>
                      </a:r>
                    </a:p>
                  </a:txBody>
                  <a:tcPr marL="35719" marR="35719" marT="35719" marB="35719" anchor="ctr"/>
                </a:tc>
              </a:tr>
              <a:tr h="370840">
                <a:tc>
                  <a:txBody>
                    <a:bodyPr/>
                    <a:lstStyle/>
                    <a:p>
                      <a:pPr algn="ctr" fontAlgn="t"/>
                      <a:r>
                        <a:rPr lang="en-IN"/>
                        <a:t>Course 1</a:t>
                      </a:r>
                    </a:p>
                  </a:txBody>
                  <a:tcPr marL="76200" marR="76200" marT="76200" marB="76200"/>
                </a:tc>
                <a:tc>
                  <a:txBody>
                    <a:bodyPr/>
                    <a:lstStyle/>
                    <a:p>
                      <a:pPr algn="ctr" fontAlgn="t"/>
                      <a:r>
                        <a:rPr lang="en-IN"/>
                        <a:t>3</a:t>
                      </a:r>
                    </a:p>
                  </a:txBody>
                  <a:tcPr marL="76200" marR="76200" marT="76200" marB="76200"/>
                </a:tc>
                <a:tc>
                  <a:txBody>
                    <a:bodyPr/>
                    <a:lstStyle/>
                    <a:p>
                      <a:pPr algn="ctr" fontAlgn="t"/>
                      <a:r>
                        <a:rPr lang="en-IN"/>
                        <a:t>A</a:t>
                      </a:r>
                    </a:p>
                  </a:txBody>
                  <a:tcPr marL="76200" marR="76200" marT="76200" marB="76200"/>
                </a:tc>
                <a:tc>
                  <a:txBody>
                    <a:bodyPr/>
                    <a:lstStyle/>
                    <a:p>
                      <a:pPr algn="ctr" fontAlgn="t"/>
                      <a:r>
                        <a:rPr lang="en-IN"/>
                        <a:t>8</a:t>
                      </a:r>
                    </a:p>
                  </a:txBody>
                  <a:tcPr marL="76200" marR="76200" marT="76200" marB="76200"/>
                </a:tc>
                <a:tc>
                  <a:txBody>
                    <a:bodyPr/>
                    <a:lstStyle/>
                    <a:p>
                      <a:pPr algn="ctr" fontAlgn="t"/>
                      <a:r>
                        <a:rPr lang="en-IN"/>
                        <a:t>3x8=24</a:t>
                      </a:r>
                    </a:p>
                  </a:txBody>
                  <a:tcPr marL="76200" marR="76200" marT="76200" marB="76200"/>
                </a:tc>
              </a:tr>
              <a:tr h="370840">
                <a:tc>
                  <a:txBody>
                    <a:bodyPr/>
                    <a:lstStyle/>
                    <a:p>
                      <a:pPr algn="ctr" fontAlgn="t"/>
                      <a:r>
                        <a:rPr lang="en-IN"/>
                        <a:t>Course 2</a:t>
                      </a:r>
                    </a:p>
                  </a:txBody>
                  <a:tcPr marL="76200" marR="76200" marT="76200" marB="76200"/>
                </a:tc>
                <a:tc>
                  <a:txBody>
                    <a:bodyPr/>
                    <a:lstStyle/>
                    <a:p>
                      <a:pPr algn="ctr" fontAlgn="t"/>
                      <a:r>
                        <a:rPr lang="en-IN"/>
                        <a:t>4</a:t>
                      </a:r>
                    </a:p>
                  </a:txBody>
                  <a:tcPr marL="76200" marR="76200" marT="76200" marB="76200"/>
                </a:tc>
                <a:tc>
                  <a:txBody>
                    <a:bodyPr/>
                    <a:lstStyle/>
                    <a:p>
                      <a:pPr algn="ctr" fontAlgn="t"/>
                      <a:r>
                        <a:rPr lang="en-IN"/>
                        <a:t>B+</a:t>
                      </a:r>
                    </a:p>
                  </a:txBody>
                  <a:tcPr marL="76200" marR="76200" marT="76200" marB="76200"/>
                </a:tc>
                <a:tc>
                  <a:txBody>
                    <a:bodyPr/>
                    <a:lstStyle/>
                    <a:p>
                      <a:pPr algn="ctr" fontAlgn="t"/>
                      <a:r>
                        <a:rPr lang="en-IN"/>
                        <a:t>7</a:t>
                      </a:r>
                    </a:p>
                  </a:txBody>
                  <a:tcPr marL="76200" marR="76200" marT="76200" marB="76200"/>
                </a:tc>
                <a:tc>
                  <a:txBody>
                    <a:bodyPr/>
                    <a:lstStyle/>
                    <a:p>
                      <a:pPr algn="ctr" fontAlgn="t"/>
                      <a:r>
                        <a:rPr lang="en-IN"/>
                        <a:t>7x4=28</a:t>
                      </a:r>
                    </a:p>
                  </a:txBody>
                  <a:tcPr marL="76200" marR="76200" marT="76200" marB="76200"/>
                </a:tc>
              </a:tr>
              <a:tr h="370840">
                <a:tc>
                  <a:txBody>
                    <a:bodyPr/>
                    <a:lstStyle/>
                    <a:p>
                      <a:pPr algn="ctr" fontAlgn="t"/>
                      <a:r>
                        <a:rPr lang="en-IN"/>
                        <a:t>Course 3</a:t>
                      </a:r>
                    </a:p>
                  </a:txBody>
                  <a:tcPr marL="76200" marR="76200" marT="76200" marB="76200"/>
                </a:tc>
                <a:tc>
                  <a:txBody>
                    <a:bodyPr/>
                    <a:lstStyle/>
                    <a:p>
                      <a:pPr algn="ctr" fontAlgn="t"/>
                      <a:r>
                        <a:rPr lang="en-IN"/>
                        <a:t>3</a:t>
                      </a:r>
                    </a:p>
                  </a:txBody>
                  <a:tcPr marL="76200" marR="76200" marT="76200" marB="76200"/>
                </a:tc>
                <a:tc>
                  <a:txBody>
                    <a:bodyPr/>
                    <a:lstStyle/>
                    <a:p>
                      <a:pPr algn="ctr" fontAlgn="t"/>
                      <a:r>
                        <a:rPr lang="en-IN"/>
                        <a:t>B</a:t>
                      </a:r>
                    </a:p>
                  </a:txBody>
                  <a:tcPr marL="76200" marR="76200" marT="76200" marB="76200"/>
                </a:tc>
                <a:tc>
                  <a:txBody>
                    <a:bodyPr/>
                    <a:lstStyle/>
                    <a:p>
                      <a:pPr algn="ctr" fontAlgn="t"/>
                      <a:r>
                        <a:rPr lang="en-IN"/>
                        <a:t>6</a:t>
                      </a:r>
                    </a:p>
                  </a:txBody>
                  <a:tcPr marL="76200" marR="76200" marT="76200" marB="76200"/>
                </a:tc>
                <a:tc>
                  <a:txBody>
                    <a:bodyPr/>
                    <a:lstStyle/>
                    <a:p>
                      <a:pPr algn="ctr" fontAlgn="t"/>
                      <a:r>
                        <a:rPr lang="en-IN"/>
                        <a:t>3x8=18</a:t>
                      </a:r>
                    </a:p>
                  </a:txBody>
                  <a:tcPr marL="76200" marR="76200" marT="76200" marB="76200"/>
                </a:tc>
              </a:tr>
              <a:tr h="370840">
                <a:tc>
                  <a:txBody>
                    <a:bodyPr/>
                    <a:lstStyle/>
                    <a:p>
                      <a:pPr algn="ctr" fontAlgn="t"/>
                      <a:r>
                        <a:rPr lang="en-IN"/>
                        <a:t>Course 4</a:t>
                      </a:r>
                    </a:p>
                  </a:txBody>
                  <a:tcPr marL="76200" marR="76200" marT="76200" marB="76200"/>
                </a:tc>
                <a:tc>
                  <a:txBody>
                    <a:bodyPr/>
                    <a:lstStyle/>
                    <a:p>
                      <a:pPr algn="ctr" fontAlgn="t"/>
                      <a:r>
                        <a:rPr lang="en-IN"/>
                        <a:t>3</a:t>
                      </a:r>
                    </a:p>
                  </a:txBody>
                  <a:tcPr marL="76200" marR="76200" marT="76200" marB="76200"/>
                </a:tc>
                <a:tc>
                  <a:txBody>
                    <a:bodyPr/>
                    <a:lstStyle/>
                    <a:p>
                      <a:pPr algn="ctr" fontAlgn="t"/>
                      <a:r>
                        <a:rPr lang="en-IN"/>
                        <a:t>O</a:t>
                      </a:r>
                    </a:p>
                  </a:txBody>
                  <a:tcPr marL="76200" marR="76200" marT="76200" marB="76200"/>
                </a:tc>
                <a:tc>
                  <a:txBody>
                    <a:bodyPr/>
                    <a:lstStyle/>
                    <a:p>
                      <a:pPr algn="ctr" fontAlgn="t"/>
                      <a:r>
                        <a:rPr lang="en-IN"/>
                        <a:t>10</a:t>
                      </a:r>
                    </a:p>
                  </a:txBody>
                  <a:tcPr marL="76200" marR="76200" marT="76200" marB="76200"/>
                </a:tc>
                <a:tc>
                  <a:txBody>
                    <a:bodyPr/>
                    <a:lstStyle/>
                    <a:p>
                      <a:pPr algn="ctr" fontAlgn="t"/>
                      <a:r>
                        <a:rPr lang="en-IN"/>
                        <a:t>3x10=30</a:t>
                      </a:r>
                    </a:p>
                  </a:txBody>
                  <a:tcPr marL="76200" marR="76200" marT="76200" marB="76200"/>
                </a:tc>
              </a:tr>
              <a:tr h="370840">
                <a:tc>
                  <a:txBody>
                    <a:bodyPr/>
                    <a:lstStyle/>
                    <a:p>
                      <a:pPr algn="ctr" fontAlgn="t"/>
                      <a:r>
                        <a:rPr lang="en-IN"/>
                        <a:t>Course 5</a:t>
                      </a:r>
                    </a:p>
                  </a:txBody>
                  <a:tcPr marL="76200" marR="76200" marT="76200" marB="76200"/>
                </a:tc>
                <a:tc>
                  <a:txBody>
                    <a:bodyPr/>
                    <a:lstStyle/>
                    <a:p>
                      <a:pPr algn="ctr" fontAlgn="t"/>
                      <a:r>
                        <a:rPr lang="en-IN"/>
                        <a:t>3</a:t>
                      </a:r>
                    </a:p>
                  </a:txBody>
                  <a:tcPr marL="76200" marR="76200" marT="76200" marB="76200"/>
                </a:tc>
                <a:tc>
                  <a:txBody>
                    <a:bodyPr/>
                    <a:lstStyle/>
                    <a:p>
                      <a:pPr algn="ctr" fontAlgn="t"/>
                      <a:r>
                        <a:rPr lang="en-IN"/>
                        <a:t>C</a:t>
                      </a:r>
                    </a:p>
                  </a:txBody>
                  <a:tcPr marL="76200" marR="76200" marT="76200" marB="76200"/>
                </a:tc>
                <a:tc>
                  <a:txBody>
                    <a:bodyPr/>
                    <a:lstStyle/>
                    <a:p>
                      <a:pPr algn="ctr" fontAlgn="t"/>
                      <a:r>
                        <a:rPr lang="en-IN"/>
                        <a:t>5</a:t>
                      </a:r>
                    </a:p>
                  </a:txBody>
                  <a:tcPr marL="76200" marR="76200" marT="76200" marB="76200"/>
                </a:tc>
                <a:tc>
                  <a:txBody>
                    <a:bodyPr/>
                    <a:lstStyle/>
                    <a:p>
                      <a:pPr algn="ctr" fontAlgn="t"/>
                      <a:r>
                        <a:rPr lang="en-IN"/>
                        <a:t>3x5=15</a:t>
                      </a:r>
                    </a:p>
                  </a:txBody>
                  <a:tcPr marL="76200" marR="76200" marT="76200" marB="76200"/>
                </a:tc>
              </a:tr>
              <a:tr h="370840">
                <a:tc>
                  <a:txBody>
                    <a:bodyPr/>
                    <a:lstStyle/>
                    <a:p>
                      <a:pPr algn="ctr" fontAlgn="t"/>
                      <a:r>
                        <a:rPr lang="en-IN"/>
                        <a:t>Course 6</a:t>
                      </a:r>
                    </a:p>
                  </a:txBody>
                  <a:tcPr marL="76200" marR="76200" marT="76200" marB="76200"/>
                </a:tc>
                <a:tc>
                  <a:txBody>
                    <a:bodyPr/>
                    <a:lstStyle/>
                    <a:p>
                      <a:pPr algn="ctr" fontAlgn="t"/>
                      <a:r>
                        <a:rPr lang="en-IN"/>
                        <a:t>4</a:t>
                      </a:r>
                    </a:p>
                  </a:txBody>
                  <a:tcPr marL="76200" marR="76200" marT="76200" marB="76200"/>
                </a:tc>
                <a:tc>
                  <a:txBody>
                    <a:bodyPr/>
                    <a:lstStyle/>
                    <a:p>
                      <a:pPr algn="ctr" fontAlgn="t"/>
                      <a:r>
                        <a:rPr lang="en-IN"/>
                        <a:t>B</a:t>
                      </a:r>
                    </a:p>
                  </a:txBody>
                  <a:tcPr marL="76200" marR="76200" marT="76200" marB="76200"/>
                </a:tc>
                <a:tc>
                  <a:txBody>
                    <a:bodyPr/>
                    <a:lstStyle/>
                    <a:p>
                      <a:pPr algn="ctr" fontAlgn="t"/>
                      <a:r>
                        <a:rPr lang="en-IN"/>
                        <a:t>4</a:t>
                      </a:r>
                    </a:p>
                  </a:txBody>
                  <a:tcPr marL="76200" marR="76200" marT="76200" marB="76200"/>
                </a:tc>
                <a:tc>
                  <a:txBody>
                    <a:bodyPr/>
                    <a:lstStyle/>
                    <a:p>
                      <a:pPr algn="ctr" fontAlgn="t"/>
                      <a:r>
                        <a:rPr lang="en-IN"/>
                        <a:t>4x4=16</a:t>
                      </a:r>
                    </a:p>
                  </a:txBody>
                  <a:tcPr marL="76200" marR="76200" marT="76200" marB="76200"/>
                </a:tc>
              </a:tr>
              <a:tr h="370840">
                <a:tc>
                  <a:txBody>
                    <a:bodyPr/>
                    <a:lstStyle/>
                    <a:p>
                      <a:pPr algn="ctr" fontAlgn="t"/>
                      <a:endParaRPr lang="en-IN"/>
                    </a:p>
                  </a:txBody>
                  <a:tcPr marL="76200" marR="76200" marT="76200" marB="76200"/>
                </a:tc>
                <a:tc>
                  <a:txBody>
                    <a:bodyPr/>
                    <a:lstStyle/>
                    <a:p>
                      <a:pPr algn="ctr" fontAlgn="t"/>
                      <a:r>
                        <a:rPr lang="en-IN"/>
                        <a:t>20</a:t>
                      </a:r>
                    </a:p>
                  </a:txBody>
                  <a:tcPr marL="76200" marR="76200" marT="76200" marB="76200"/>
                </a:tc>
                <a:tc>
                  <a:txBody>
                    <a:bodyPr/>
                    <a:lstStyle/>
                    <a:p>
                      <a:pPr algn="ctr" fontAlgn="t"/>
                      <a:endParaRPr lang="en-IN"/>
                    </a:p>
                  </a:txBody>
                  <a:tcPr marL="76200" marR="76200" marT="76200" marB="76200"/>
                </a:tc>
                <a:tc>
                  <a:txBody>
                    <a:bodyPr/>
                    <a:lstStyle/>
                    <a:p>
                      <a:pPr algn="ctr" fontAlgn="t"/>
                      <a:endParaRPr lang="en-IN"/>
                    </a:p>
                  </a:txBody>
                  <a:tcPr marL="76200" marR="76200" marT="76200" marB="76200"/>
                </a:tc>
                <a:tc>
                  <a:txBody>
                    <a:bodyPr/>
                    <a:lstStyle/>
                    <a:p>
                      <a:pPr algn="ctr" fontAlgn="t"/>
                      <a:r>
                        <a:rPr lang="en-IN" dirty="0"/>
                        <a:t>130</a:t>
                      </a:r>
                    </a:p>
                  </a:txBody>
                  <a:tcPr marL="76200" marR="76200" marT="76200" marB="76200"/>
                </a:tc>
              </a:tr>
            </a:tbl>
          </a:graphicData>
        </a:graphic>
      </p:graphicFrame>
      <p:sp>
        <p:nvSpPr>
          <p:cNvPr id="5" name="Rectangle 4"/>
          <p:cNvSpPr/>
          <p:nvPr/>
        </p:nvSpPr>
        <p:spPr>
          <a:xfrm>
            <a:off x="2571736" y="5786454"/>
            <a:ext cx="4286280"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a:t>Thus, SGPA =139/20 =6.95</a:t>
            </a:r>
            <a:endParaRPr lang="en-IN"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a:t>Illustration for CGPA</a:t>
            </a:r>
            <a:r>
              <a:rPr lang="en-IN" dirty="0"/>
              <a:t/>
            </a:r>
            <a:br>
              <a:rPr lang="en-IN" dirty="0"/>
            </a:br>
            <a:endParaRPr lang="en-IN" dirty="0"/>
          </a:p>
        </p:txBody>
      </p:sp>
      <p:graphicFrame>
        <p:nvGraphicFramePr>
          <p:cNvPr id="4" name="Content Placeholder 3"/>
          <p:cNvGraphicFramePr>
            <a:graphicFrameLocks noGrp="1"/>
          </p:cNvGraphicFramePr>
          <p:nvPr>
            <p:ph idx="1"/>
          </p:nvPr>
        </p:nvGraphicFramePr>
        <p:xfrm>
          <a:off x="457200" y="1600200"/>
          <a:ext cx="8229600" cy="107188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370840">
                <a:tc>
                  <a:txBody>
                    <a:bodyPr/>
                    <a:lstStyle/>
                    <a:p>
                      <a:pPr algn="ctr"/>
                      <a:r>
                        <a:rPr lang="en-IN" b="1">
                          <a:solidFill>
                            <a:srgbClr val="1E1E1E"/>
                          </a:solidFill>
                        </a:rPr>
                        <a:t>Semester 1</a:t>
                      </a:r>
                    </a:p>
                  </a:txBody>
                  <a:tcPr marL="35719" marR="35719" marT="35719" marB="35719" anchor="ctr"/>
                </a:tc>
                <a:tc>
                  <a:txBody>
                    <a:bodyPr/>
                    <a:lstStyle/>
                    <a:p>
                      <a:pPr algn="ctr"/>
                      <a:r>
                        <a:rPr lang="en-IN" b="1">
                          <a:solidFill>
                            <a:srgbClr val="1E1E1E"/>
                          </a:solidFill>
                        </a:rPr>
                        <a:t>Semester 2</a:t>
                      </a:r>
                    </a:p>
                  </a:txBody>
                  <a:tcPr marL="35719" marR="35719" marT="35719" marB="35719" anchor="ctr"/>
                </a:tc>
                <a:tc>
                  <a:txBody>
                    <a:bodyPr/>
                    <a:lstStyle/>
                    <a:p>
                      <a:pPr algn="ctr"/>
                      <a:r>
                        <a:rPr lang="en-IN" b="1">
                          <a:solidFill>
                            <a:srgbClr val="1E1E1E"/>
                          </a:solidFill>
                        </a:rPr>
                        <a:t>Semester 3</a:t>
                      </a:r>
                    </a:p>
                  </a:txBody>
                  <a:tcPr marL="35719" marR="35719" marT="35719" marB="35719" anchor="ctr"/>
                </a:tc>
                <a:tc>
                  <a:txBody>
                    <a:bodyPr/>
                    <a:lstStyle/>
                    <a:p>
                      <a:pPr algn="ctr"/>
                      <a:r>
                        <a:rPr lang="en-IN" b="1">
                          <a:solidFill>
                            <a:srgbClr val="1E1E1E"/>
                          </a:solidFill>
                        </a:rPr>
                        <a:t>Semester 4</a:t>
                      </a:r>
                    </a:p>
                  </a:txBody>
                  <a:tcPr marL="35719" marR="35719" marT="35719" marB="35719" anchor="ctr"/>
                </a:tc>
                <a:tc>
                  <a:txBody>
                    <a:bodyPr/>
                    <a:lstStyle/>
                    <a:p>
                      <a:pPr algn="ctr"/>
                      <a:r>
                        <a:rPr lang="en-IN" b="1">
                          <a:solidFill>
                            <a:srgbClr val="1E1E1E"/>
                          </a:solidFill>
                        </a:rPr>
                        <a:t>Semester 5</a:t>
                      </a:r>
                    </a:p>
                  </a:txBody>
                  <a:tcPr marL="35719" marR="35719" marT="35719" marB="35719" anchor="ctr"/>
                </a:tc>
                <a:tc>
                  <a:txBody>
                    <a:bodyPr/>
                    <a:lstStyle/>
                    <a:p>
                      <a:pPr algn="ctr"/>
                      <a:r>
                        <a:rPr lang="en-IN" b="1">
                          <a:solidFill>
                            <a:srgbClr val="1E1E1E"/>
                          </a:solidFill>
                        </a:rPr>
                        <a:t>Semester 6</a:t>
                      </a:r>
                    </a:p>
                  </a:txBody>
                  <a:tcPr marL="35719" marR="35719" marT="35719" marB="35719" anchor="ctr"/>
                </a:tc>
              </a:tr>
              <a:tr h="370840">
                <a:tc>
                  <a:txBody>
                    <a:bodyPr/>
                    <a:lstStyle/>
                    <a:p>
                      <a:pPr algn="l" fontAlgn="t"/>
                      <a:r>
                        <a:rPr lang="en-IN"/>
                        <a:t>Credit : 20 SGPA:6.9</a:t>
                      </a:r>
                    </a:p>
                  </a:txBody>
                  <a:tcPr marL="76200" marR="76200" marT="76200" marB="76200"/>
                </a:tc>
                <a:tc>
                  <a:txBody>
                    <a:bodyPr/>
                    <a:lstStyle/>
                    <a:p>
                      <a:pPr algn="l" fontAlgn="t"/>
                      <a:r>
                        <a:rPr lang="en-IN"/>
                        <a:t>Credit : 22 SGPA:7.8</a:t>
                      </a:r>
                    </a:p>
                  </a:txBody>
                  <a:tcPr marL="76200" marR="76200" marT="76200" marB="76200"/>
                </a:tc>
                <a:tc>
                  <a:txBody>
                    <a:bodyPr/>
                    <a:lstStyle/>
                    <a:p>
                      <a:pPr algn="l" fontAlgn="t"/>
                      <a:r>
                        <a:rPr lang="en-IN"/>
                        <a:t>Credit : 25 SGPA: 5.6</a:t>
                      </a:r>
                    </a:p>
                  </a:txBody>
                  <a:tcPr marL="76200" marR="76200" marT="76200" marB="76200"/>
                </a:tc>
                <a:tc>
                  <a:txBody>
                    <a:bodyPr/>
                    <a:lstStyle/>
                    <a:p>
                      <a:pPr algn="l" fontAlgn="t"/>
                      <a:r>
                        <a:rPr lang="en-IN"/>
                        <a:t>Credit : 26 SGPA:6.0</a:t>
                      </a:r>
                    </a:p>
                  </a:txBody>
                  <a:tcPr marL="76200" marR="76200" marT="76200" marB="76200"/>
                </a:tc>
                <a:tc>
                  <a:txBody>
                    <a:bodyPr/>
                    <a:lstStyle/>
                    <a:p>
                      <a:pPr algn="l" fontAlgn="t"/>
                      <a:r>
                        <a:rPr lang="en-IN"/>
                        <a:t>Credit : 26 SGPA:6.3</a:t>
                      </a:r>
                    </a:p>
                  </a:txBody>
                  <a:tcPr marL="76200" marR="76200" marT="76200" marB="76200"/>
                </a:tc>
                <a:tc>
                  <a:txBody>
                    <a:bodyPr/>
                    <a:lstStyle/>
                    <a:p>
                      <a:pPr algn="l" fontAlgn="t"/>
                      <a:r>
                        <a:rPr lang="en-IN" dirty="0"/>
                        <a:t>Credit : 25 SGPA: 8.0</a:t>
                      </a:r>
                    </a:p>
                  </a:txBody>
                  <a:tcPr marL="76200" marR="76200" marT="76200" marB="76200"/>
                </a:tc>
              </a:tr>
            </a:tbl>
          </a:graphicData>
        </a:graphic>
      </p:graphicFrame>
      <p:sp>
        <p:nvSpPr>
          <p:cNvPr id="5" name="Rectangle 4"/>
          <p:cNvSpPr/>
          <p:nvPr/>
        </p:nvSpPr>
        <p:spPr>
          <a:xfrm>
            <a:off x="928662" y="3000372"/>
            <a:ext cx="7429552" cy="10715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a:t>Thus, CGPA = 20 x 6.9 + 22 x 7.8 + 25 x 5.6 + 26 x 6.0 + 26 x 6.3 + 25 x 8.0/ 144 = 6.73</a:t>
            </a:r>
            <a:endParaRPr lang="en-IN" dirty="0"/>
          </a:p>
        </p:txBody>
      </p:sp>
      <p:sp>
        <p:nvSpPr>
          <p:cNvPr id="6" name="Rounded Rectangle 5"/>
          <p:cNvSpPr/>
          <p:nvPr/>
        </p:nvSpPr>
        <p:spPr>
          <a:xfrm>
            <a:off x="642910" y="4500570"/>
            <a:ext cx="8072494" cy="19288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N" dirty="0"/>
              <a:t>Transcript (Format): Based on the above recommendations on Letter grades, grade points and SGPA and CCPA, the HEIs may issue the transcript for each semester and a consolidated transcript indicating the performance in all semesters.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n-IN" b="1" dirty="0" smtClean="0"/>
              <a:t>B.A. HONOURS </a:t>
            </a:r>
            <a:r>
              <a:rPr lang="en-IN" b="1" i="1" dirty="0" smtClean="0"/>
              <a:t>SYLLABUS</a:t>
            </a:r>
            <a:endParaRPr lang="en-IN" b="1" i="1" dirty="0"/>
          </a:p>
        </p:txBody>
      </p:sp>
      <p:pic>
        <p:nvPicPr>
          <p:cNvPr id="4" name="Content Placeholder 3" descr="syllabus1.PNG"/>
          <p:cNvPicPr>
            <a:picLocks noGrp="1" noChangeAspect="1"/>
          </p:cNvPicPr>
          <p:nvPr>
            <p:ph idx="1"/>
          </p:nvPr>
        </p:nvPicPr>
        <p:blipFill>
          <a:blip r:embed="rId2"/>
          <a:stretch>
            <a:fillRect/>
          </a:stretch>
        </p:blipFill>
        <p:spPr>
          <a:xfrm>
            <a:off x="1357290" y="1785926"/>
            <a:ext cx="6072230" cy="4525963"/>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p:spPr>
        <p:style>
          <a:lnRef idx="2">
            <a:schemeClr val="dk1">
              <a:shade val="50000"/>
            </a:schemeClr>
          </a:lnRef>
          <a:fillRef idx="1">
            <a:schemeClr val="dk1"/>
          </a:fillRef>
          <a:effectRef idx="0">
            <a:schemeClr val="dk1"/>
          </a:effectRef>
          <a:fontRef idx="minor">
            <a:schemeClr val="lt1"/>
          </a:fontRef>
        </p:style>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796908"/>
          </a:xfrm>
        </p:spPr>
        <p:txBody>
          <a:bodyPr>
            <a:normAutofit/>
          </a:bodyPr>
          <a:lstStyle/>
          <a:p>
            <a:r>
              <a:rPr lang="en-IN" sz="3200" b="1" dirty="0" smtClean="0">
                <a:solidFill>
                  <a:srgbClr val="FF0000"/>
                </a:solidFill>
              </a:rPr>
              <a:t>B.A. HONOURS SYLLABUS</a:t>
            </a:r>
            <a:endParaRPr lang="en-IN" sz="3200" b="1" dirty="0">
              <a:solidFill>
                <a:srgbClr val="FF0000"/>
              </a:solidFill>
            </a:endParaRPr>
          </a:p>
        </p:txBody>
      </p:sp>
      <p:pic>
        <p:nvPicPr>
          <p:cNvPr id="4" name="Content Placeholder 3" descr="syllabus2.PNG"/>
          <p:cNvPicPr>
            <a:picLocks noGrp="1" noChangeAspect="1"/>
          </p:cNvPicPr>
          <p:nvPr>
            <p:ph idx="1"/>
          </p:nvPr>
        </p:nvPicPr>
        <p:blipFill>
          <a:blip r:embed="rId2"/>
          <a:stretch>
            <a:fillRect/>
          </a:stretch>
        </p:blipFill>
        <p:spPr>
          <a:xfrm>
            <a:off x="571472" y="857232"/>
            <a:ext cx="7858180" cy="5715040"/>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86766" cy="511156"/>
          </a:xfrm>
        </p:spPr>
        <p:txBody>
          <a:bodyPr>
            <a:normAutofit fontScale="90000"/>
          </a:bodyPr>
          <a:lstStyle/>
          <a:p>
            <a:endParaRPr lang="en-IN" dirty="0"/>
          </a:p>
        </p:txBody>
      </p:sp>
      <p:pic>
        <p:nvPicPr>
          <p:cNvPr id="4" name="Content Placeholder 3" descr="syllabus3.PNG"/>
          <p:cNvPicPr>
            <a:picLocks noGrp="1" noChangeAspect="1"/>
          </p:cNvPicPr>
          <p:nvPr>
            <p:ph idx="1"/>
          </p:nvPr>
        </p:nvPicPr>
        <p:blipFill>
          <a:blip r:embed="rId2"/>
          <a:stretch>
            <a:fillRect/>
          </a:stretch>
        </p:blipFill>
        <p:spPr>
          <a:xfrm>
            <a:off x="1142976" y="428604"/>
            <a:ext cx="7015585" cy="6215082"/>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yllabus4.PNG"/>
          <p:cNvPicPr>
            <a:picLocks noGrp="1" noChangeAspect="1"/>
          </p:cNvPicPr>
          <p:nvPr>
            <p:ph idx="1"/>
          </p:nvPr>
        </p:nvPicPr>
        <p:blipFill>
          <a:blip r:embed="rId2"/>
          <a:stretch>
            <a:fillRect/>
          </a:stretch>
        </p:blipFill>
        <p:spPr>
          <a:xfrm>
            <a:off x="1857356" y="500042"/>
            <a:ext cx="5286412" cy="5929354"/>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11156"/>
          </a:xfrm>
        </p:spPr>
        <p:txBody>
          <a:bodyPr>
            <a:normAutofit fontScale="90000"/>
          </a:bodyPr>
          <a:lstStyle/>
          <a:p>
            <a:endParaRPr lang="en-IN" dirty="0"/>
          </a:p>
        </p:txBody>
      </p:sp>
      <p:pic>
        <p:nvPicPr>
          <p:cNvPr id="4" name="Content Placeholder 3" descr="syllabus5.PNG"/>
          <p:cNvPicPr>
            <a:picLocks noGrp="1" noChangeAspect="1"/>
          </p:cNvPicPr>
          <p:nvPr>
            <p:ph idx="1"/>
          </p:nvPr>
        </p:nvPicPr>
        <p:blipFill>
          <a:blip r:embed="rId2"/>
          <a:stretch>
            <a:fillRect/>
          </a:stretch>
        </p:blipFill>
        <p:spPr>
          <a:xfrm>
            <a:off x="1428728" y="1071546"/>
            <a:ext cx="6357982" cy="5429288"/>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yllabus6.PNG"/>
          <p:cNvPicPr>
            <a:picLocks noGrp="1" noChangeAspect="1"/>
          </p:cNvPicPr>
          <p:nvPr>
            <p:ph idx="1"/>
          </p:nvPr>
        </p:nvPicPr>
        <p:blipFill>
          <a:blip r:embed="rId2"/>
          <a:stretch>
            <a:fillRect/>
          </a:stretch>
        </p:blipFill>
        <p:spPr>
          <a:xfrm>
            <a:off x="1500166" y="428604"/>
            <a:ext cx="5786477" cy="6429396"/>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428604"/>
            <a:ext cx="7772400" cy="1000132"/>
          </a:xfrm>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en-IN" dirty="0" smtClean="0"/>
              <a:t/>
            </a:r>
            <a:br>
              <a:rPr lang="en-IN" dirty="0" smtClean="0"/>
            </a:br>
            <a:r>
              <a:rPr lang="en-IN" dirty="0" smtClean="0"/>
              <a:t>Choice </a:t>
            </a:r>
            <a:r>
              <a:rPr lang="en-IN" dirty="0"/>
              <a:t>Based Credit System (CBCS)</a:t>
            </a:r>
            <a:br>
              <a:rPr lang="en-IN" dirty="0"/>
            </a:br>
            <a:endParaRPr lang="en-IN" dirty="0"/>
          </a:p>
        </p:txBody>
      </p:sp>
      <p:sp>
        <p:nvSpPr>
          <p:cNvPr id="3" name="Subtitle 2"/>
          <p:cNvSpPr>
            <a:spLocks noGrp="1"/>
          </p:cNvSpPr>
          <p:nvPr>
            <p:ph type="subTitle" idx="1"/>
          </p:nvPr>
        </p:nvSpPr>
        <p:spPr>
          <a:xfrm>
            <a:off x="857224" y="1571612"/>
            <a:ext cx="7715304" cy="5072098"/>
          </a:xfrm>
        </p:spPr>
        <p:style>
          <a:lnRef idx="2">
            <a:schemeClr val="dk1">
              <a:shade val="50000"/>
            </a:schemeClr>
          </a:lnRef>
          <a:fillRef idx="1">
            <a:schemeClr val="dk1"/>
          </a:fillRef>
          <a:effectRef idx="0">
            <a:schemeClr val="dk1"/>
          </a:effectRef>
          <a:fontRef idx="minor">
            <a:schemeClr val="lt1"/>
          </a:fontRef>
        </p:style>
        <p:txBody>
          <a:bodyPr>
            <a:noAutofit/>
          </a:bodyPr>
          <a:lstStyle/>
          <a:p>
            <a:pPr algn="l">
              <a:lnSpc>
                <a:spcPct val="170000"/>
              </a:lnSpc>
              <a:buFont typeface="Arial" pitchFamily="34" charset="0"/>
              <a:buChar char="•"/>
            </a:pPr>
            <a:r>
              <a:rPr lang="en-IN" sz="1800" b="1" u="sng" dirty="0" smtClean="0">
                <a:hlinkClick r:id="rId2"/>
              </a:rPr>
              <a:t> </a:t>
            </a:r>
            <a:r>
              <a:rPr lang="en-IN" sz="1800" b="1" dirty="0" smtClean="0">
                <a:hlinkClick r:id="rId2"/>
              </a:rPr>
              <a:t>Introduction</a:t>
            </a:r>
          </a:p>
          <a:p>
            <a:pPr algn="l">
              <a:lnSpc>
                <a:spcPct val="170000"/>
              </a:lnSpc>
              <a:buFont typeface="Arial" pitchFamily="34" charset="0"/>
              <a:buChar char="•"/>
            </a:pPr>
            <a:r>
              <a:rPr lang="en-IN" sz="1800" b="1" dirty="0" smtClean="0">
                <a:hlinkClick r:id="rId2"/>
              </a:rPr>
              <a:t> </a:t>
            </a:r>
            <a:r>
              <a:rPr lang="en-IN" sz="1800" b="1" dirty="0" smtClean="0">
                <a:hlinkClick r:id="rId2"/>
              </a:rPr>
              <a:t>Applicability </a:t>
            </a:r>
            <a:r>
              <a:rPr lang="en-IN" sz="1800" b="1" dirty="0">
                <a:hlinkClick r:id="rId2"/>
              </a:rPr>
              <a:t>of the Grading </a:t>
            </a:r>
            <a:r>
              <a:rPr lang="en-IN" sz="1800" b="1" dirty="0" smtClean="0">
                <a:hlinkClick r:id="rId2"/>
              </a:rPr>
              <a:t>System</a:t>
            </a:r>
            <a:endParaRPr lang="en-IN" sz="1800" b="1" dirty="0">
              <a:hlinkClick r:id="rId2"/>
            </a:endParaRPr>
          </a:p>
          <a:p>
            <a:pPr algn="l">
              <a:lnSpc>
                <a:spcPct val="170000"/>
              </a:lnSpc>
              <a:buFont typeface="Arial" pitchFamily="34" charset="0"/>
              <a:buChar char="•"/>
            </a:pPr>
            <a:r>
              <a:rPr lang="en-IN" sz="1800" b="1" dirty="0" smtClean="0">
                <a:hlinkClick r:id="rId2"/>
              </a:rPr>
              <a:t> </a:t>
            </a:r>
            <a:r>
              <a:rPr lang="en-IN" sz="1800" b="1" dirty="0" smtClean="0">
                <a:hlinkClick r:id="rId2"/>
              </a:rPr>
              <a:t>Definitions </a:t>
            </a:r>
            <a:r>
              <a:rPr lang="en-IN" sz="1800" b="1" dirty="0">
                <a:hlinkClick r:id="rId2"/>
              </a:rPr>
              <a:t>of Key </a:t>
            </a:r>
            <a:r>
              <a:rPr lang="en-IN" sz="1800" b="1" dirty="0" smtClean="0">
                <a:hlinkClick r:id="rId2"/>
              </a:rPr>
              <a:t>Words:</a:t>
            </a:r>
            <a:endParaRPr lang="en-IN" sz="1800" b="1" dirty="0">
              <a:hlinkClick r:id="rId2"/>
            </a:endParaRPr>
          </a:p>
          <a:p>
            <a:pPr algn="l">
              <a:lnSpc>
                <a:spcPct val="170000"/>
              </a:lnSpc>
              <a:buFont typeface="Arial" pitchFamily="34" charset="0"/>
              <a:buChar char="•"/>
            </a:pPr>
            <a:r>
              <a:rPr lang="en-IN" sz="1800" b="1" dirty="0" smtClean="0">
                <a:hlinkClick r:id="rId2"/>
              </a:rPr>
              <a:t> </a:t>
            </a:r>
            <a:r>
              <a:rPr lang="en-IN" sz="1800" b="1" dirty="0" smtClean="0">
                <a:hlinkClick r:id="rId2"/>
              </a:rPr>
              <a:t>Semester </a:t>
            </a:r>
            <a:r>
              <a:rPr lang="en-IN" sz="1800" b="1" dirty="0">
                <a:hlinkClick r:id="rId2"/>
              </a:rPr>
              <a:t>System and Choice Based Credit </a:t>
            </a:r>
            <a:r>
              <a:rPr lang="en-IN" sz="1800" b="1" dirty="0" smtClean="0">
                <a:hlinkClick r:id="rId2"/>
              </a:rPr>
              <a:t>System</a:t>
            </a:r>
            <a:endParaRPr lang="en-IN" sz="1800" b="1" dirty="0">
              <a:hlinkClick r:id="rId2"/>
            </a:endParaRPr>
          </a:p>
          <a:p>
            <a:pPr algn="l">
              <a:lnSpc>
                <a:spcPct val="170000"/>
              </a:lnSpc>
              <a:buFont typeface="Arial" pitchFamily="34" charset="0"/>
              <a:buChar char="•"/>
            </a:pPr>
            <a:r>
              <a:rPr lang="en-IN" sz="1800" b="1" dirty="0" smtClean="0">
                <a:hlinkClick r:id="rId2"/>
              </a:rPr>
              <a:t> </a:t>
            </a:r>
            <a:r>
              <a:rPr lang="en-IN" sz="1800" b="1" dirty="0" smtClean="0">
                <a:hlinkClick r:id="rId2"/>
              </a:rPr>
              <a:t>Types </a:t>
            </a:r>
            <a:r>
              <a:rPr lang="en-IN" sz="1800" b="1" dirty="0">
                <a:hlinkClick r:id="rId2"/>
              </a:rPr>
              <a:t>of </a:t>
            </a:r>
            <a:r>
              <a:rPr lang="en-IN" sz="1800" b="1" dirty="0" smtClean="0">
                <a:hlinkClick r:id="rId2"/>
              </a:rPr>
              <a:t>Courses</a:t>
            </a:r>
          </a:p>
          <a:p>
            <a:pPr algn="l">
              <a:lnSpc>
                <a:spcPct val="170000"/>
              </a:lnSpc>
              <a:buFont typeface="Arial" pitchFamily="34" charset="0"/>
              <a:buChar char="•"/>
            </a:pPr>
            <a:r>
              <a:rPr lang="en-IN" sz="1800" b="1" dirty="0" smtClean="0">
                <a:hlinkClick r:id="rId2"/>
              </a:rPr>
              <a:t> </a:t>
            </a:r>
            <a:r>
              <a:rPr lang="en-IN" sz="1800" b="1" dirty="0" smtClean="0">
                <a:hlinkClick r:id="rId2"/>
              </a:rPr>
              <a:t>Examination </a:t>
            </a:r>
            <a:r>
              <a:rPr lang="en-IN" sz="1800" b="1" dirty="0">
                <a:hlinkClick r:id="rId2"/>
              </a:rPr>
              <a:t>and </a:t>
            </a:r>
            <a:r>
              <a:rPr lang="en-IN" sz="1800" b="1" dirty="0" smtClean="0">
                <a:hlinkClick r:id="rId2"/>
              </a:rPr>
              <a:t>Assessment</a:t>
            </a:r>
            <a:endParaRPr lang="en-IN" sz="1800" b="1" dirty="0">
              <a:hlinkClick r:id="rId2"/>
            </a:endParaRPr>
          </a:p>
          <a:p>
            <a:pPr algn="l">
              <a:lnSpc>
                <a:spcPct val="170000"/>
              </a:lnSpc>
              <a:buFont typeface="Arial" pitchFamily="34" charset="0"/>
              <a:buChar char="•"/>
            </a:pPr>
            <a:r>
              <a:rPr lang="en-IN" sz="1800" b="1" dirty="0" smtClean="0">
                <a:hlinkClick r:id="rId2"/>
              </a:rPr>
              <a:t> </a:t>
            </a:r>
            <a:r>
              <a:rPr lang="en-IN" sz="1800" b="1" dirty="0" smtClean="0">
                <a:hlinkClick r:id="rId2"/>
              </a:rPr>
              <a:t>Computation </a:t>
            </a:r>
            <a:r>
              <a:rPr lang="en-IN" sz="1800" b="1" dirty="0">
                <a:hlinkClick r:id="rId2"/>
              </a:rPr>
              <a:t>of SGPA and </a:t>
            </a:r>
            <a:r>
              <a:rPr lang="en-IN" sz="1800" b="1" dirty="0" smtClean="0">
                <a:hlinkClick r:id="rId2"/>
              </a:rPr>
              <a:t>CGPA</a:t>
            </a:r>
            <a:endParaRPr lang="en-IN" sz="1800" b="1" dirty="0">
              <a:hlinkClick r:id="rId2"/>
            </a:endParaRPr>
          </a:p>
          <a:p>
            <a:pPr algn="l">
              <a:lnSpc>
                <a:spcPct val="170000"/>
              </a:lnSpc>
              <a:buFont typeface="Arial" pitchFamily="34" charset="0"/>
              <a:buChar char="•"/>
            </a:pPr>
            <a:r>
              <a:rPr lang="en-IN" sz="1800" b="1" dirty="0" smtClean="0">
                <a:hlinkClick r:id="rId2"/>
              </a:rPr>
              <a:t> </a:t>
            </a:r>
            <a:r>
              <a:rPr lang="en-IN" sz="1800" b="1" dirty="0" smtClean="0">
                <a:hlinkClick r:id="rId2"/>
              </a:rPr>
              <a:t>Illustration </a:t>
            </a:r>
            <a:r>
              <a:rPr lang="en-IN" sz="1800" b="1" dirty="0">
                <a:hlinkClick r:id="rId2"/>
              </a:rPr>
              <a:t>of Computation of SGPA and CGPA and Format for </a:t>
            </a:r>
            <a:r>
              <a:rPr lang="en-IN" sz="1800" b="1" dirty="0" smtClean="0">
                <a:hlinkClick r:id="rId2"/>
              </a:rPr>
              <a:t>Transcripts</a:t>
            </a:r>
            <a:endParaRPr lang="en-IN" sz="1800" b="1" dirty="0">
              <a:hlinkClick r:id="rId2"/>
            </a:endParaRPr>
          </a:p>
          <a:p>
            <a:pPr algn="l">
              <a:lnSpc>
                <a:spcPct val="170000"/>
              </a:lnSpc>
              <a:buFont typeface="Arial" pitchFamily="34" charset="0"/>
              <a:buChar char="•"/>
            </a:pPr>
            <a:r>
              <a:rPr lang="en-IN" sz="1800" b="1" dirty="0" smtClean="0">
                <a:hlinkClick r:id="rId2"/>
              </a:rPr>
              <a:t> </a:t>
            </a:r>
            <a:r>
              <a:rPr lang="en-IN" sz="1800" b="1" dirty="0" smtClean="0">
                <a:hlinkClick r:id="rId2"/>
              </a:rPr>
              <a:t>Related </a:t>
            </a:r>
            <a:r>
              <a:rPr lang="en-IN" sz="1800" b="1" dirty="0">
                <a:hlinkClick r:id="rId2"/>
              </a:rPr>
              <a:t>resources</a:t>
            </a:r>
            <a:endParaRPr lang="en-IN" sz="1800" b="1" dirty="0"/>
          </a:p>
          <a:p>
            <a:r>
              <a:rPr lang="en-IN" sz="1100" dirty="0"/>
              <a:t/>
            </a:r>
            <a:br>
              <a:rPr lang="en-IN" sz="1100" dirty="0"/>
            </a:br>
            <a:endParaRPr lang="en-IN" sz="11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2"/>
          </a:fillRef>
          <a:effectRef idx="1">
            <a:schemeClr val="accent2"/>
          </a:effectRef>
          <a:fontRef idx="minor">
            <a:schemeClr val="lt1"/>
          </a:fontRef>
        </p:style>
        <p:txBody>
          <a:bodyPr/>
          <a:lstStyle/>
          <a:p>
            <a:r>
              <a:rPr lang="en-IN" b="1" dirty="0" smtClean="0"/>
              <a:t>Department of History</a:t>
            </a:r>
            <a:endParaRPr lang="en-IN" b="1" dirty="0"/>
          </a:p>
        </p:txBody>
      </p:sp>
      <p:pic>
        <p:nvPicPr>
          <p:cNvPr id="4" name="Content Placeholder 3" descr="download.jpg"/>
          <p:cNvPicPr>
            <a:picLocks noGrp="1" noChangeAspect="1"/>
          </p:cNvPicPr>
          <p:nvPr>
            <p:ph idx="1"/>
          </p:nvPr>
        </p:nvPicPr>
        <p:blipFill>
          <a:blip r:embed="rId2"/>
          <a:stretch>
            <a:fillRect/>
          </a:stretch>
        </p:blipFill>
        <p:spPr>
          <a:xfrm>
            <a:off x="2357422" y="1500174"/>
            <a:ext cx="4214842" cy="3286932"/>
          </a:xfrm>
        </p:spPr>
      </p:pic>
      <p:sp>
        <p:nvSpPr>
          <p:cNvPr id="5" name="Rectangle 4"/>
          <p:cNvSpPr/>
          <p:nvPr/>
        </p:nvSpPr>
        <p:spPr>
          <a:xfrm>
            <a:off x="2071670" y="4857760"/>
            <a:ext cx="5072098" cy="10715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200" b="1" dirty="0" smtClean="0">
                <a:solidFill>
                  <a:srgbClr val="FF0000"/>
                </a:solidFill>
              </a:rPr>
              <a:t>1</a:t>
            </a:r>
            <a:r>
              <a:rPr lang="en-IN" sz="3200" b="1" baseline="30000" dirty="0" smtClean="0">
                <a:solidFill>
                  <a:srgbClr val="FF0000"/>
                </a:solidFill>
              </a:rPr>
              <a:t>st</a:t>
            </a:r>
            <a:r>
              <a:rPr lang="en-IN" sz="3200" b="1" dirty="0" smtClean="0">
                <a:solidFill>
                  <a:srgbClr val="FF0000"/>
                </a:solidFill>
              </a:rPr>
              <a:t> Semester Students</a:t>
            </a:r>
            <a:endParaRPr lang="en-IN" sz="3200" b="1" dirty="0">
              <a:solidFill>
                <a:srgbClr val="FF0000"/>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857232"/>
            <a:ext cx="8229600" cy="1143000"/>
          </a:xfrm>
        </p:spPr>
        <p:style>
          <a:lnRef idx="2">
            <a:schemeClr val="accent2">
              <a:shade val="50000"/>
            </a:schemeClr>
          </a:lnRef>
          <a:fillRef idx="1">
            <a:schemeClr val="accent2"/>
          </a:fillRef>
          <a:effectRef idx="0">
            <a:schemeClr val="accent2"/>
          </a:effectRef>
          <a:fontRef idx="minor">
            <a:schemeClr val="lt1"/>
          </a:fontRef>
        </p:style>
        <p:txBody>
          <a:bodyPr/>
          <a:lstStyle/>
          <a:p>
            <a:r>
              <a:rPr lang="en-US" i="1" dirty="0" smtClean="0"/>
              <a:t>THANK YOU</a:t>
            </a:r>
            <a:endParaRPr lang="en-US" i="1" dirty="0"/>
          </a:p>
        </p:txBody>
      </p:sp>
      <p:sp>
        <p:nvSpPr>
          <p:cNvPr id="3" name="Content Placeholder 2"/>
          <p:cNvSpPr>
            <a:spLocks noGrp="1"/>
          </p:cNvSpPr>
          <p:nvPr>
            <p:ph idx="1"/>
          </p:nvPr>
        </p:nvSpPr>
        <p:spPr>
          <a:xfrm>
            <a:off x="428596" y="2285992"/>
            <a:ext cx="8229600" cy="3571901"/>
          </a:xfrm>
        </p:spPr>
        <p:style>
          <a:lnRef idx="3">
            <a:schemeClr val="lt1"/>
          </a:lnRef>
          <a:fillRef idx="1">
            <a:schemeClr val="accent3"/>
          </a:fillRef>
          <a:effectRef idx="1">
            <a:schemeClr val="accent3"/>
          </a:effectRef>
          <a:fontRef idx="minor">
            <a:schemeClr val="lt1"/>
          </a:fontRef>
        </p:style>
        <p:txBody>
          <a:bodyPr/>
          <a:lstStyle/>
          <a:p>
            <a:pPr algn="ctr">
              <a:buNone/>
            </a:pPr>
            <a:endParaRPr lang="en-US" dirty="0" smtClean="0"/>
          </a:p>
          <a:p>
            <a:pPr algn="ctr">
              <a:buNone/>
            </a:pPr>
            <a:r>
              <a:rPr lang="en-US" b="1" i="1" dirty="0" smtClean="0">
                <a:solidFill>
                  <a:srgbClr val="FF0000"/>
                </a:solidFill>
              </a:rPr>
              <a:t>Prepared by</a:t>
            </a:r>
          </a:p>
          <a:p>
            <a:pPr algn="ctr">
              <a:buNone/>
            </a:pPr>
            <a:r>
              <a:rPr lang="en-US" b="1" dirty="0" smtClean="0">
                <a:solidFill>
                  <a:srgbClr val="FF0000"/>
                </a:solidFill>
              </a:rPr>
              <a:t>Dr. </a:t>
            </a:r>
            <a:r>
              <a:rPr lang="en-US" b="1" dirty="0" err="1" smtClean="0">
                <a:solidFill>
                  <a:srgbClr val="FF0000"/>
                </a:solidFill>
              </a:rPr>
              <a:t>Sahidujjaman</a:t>
            </a:r>
            <a:r>
              <a:rPr lang="en-US" b="1" dirty="0" smtClean="0">
                <a:solidFill>
                  <a:srgbClr val="FF0000"/>
                </a:solidFill>
              </a:rPr>
              <a:t> Khan</a:t>
            </a:r>
          </a:p>
          <a:p>
            <a:pPr algn="ctr">
              <a:buNone/>
            </a:pPr>
            <a:r>
              <a:rPr lang="en-US" sz="2400" b="1" i="1" dirty="0" smtClean="0">
                <a:solidFill>
                  <a:srgbClr val="FF0000"/>
                </a:solidFill>
              </a:rPr>
              <a:t>Head of the Department</a:t>
            </a:r>
            <a:endParaRPr lang="en-US" sz="2400" b="1" i="1"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0"/>
            <a:ext cx="8472518" cy="857232"/>
          </a:xfrm>
        </p:spPr>
        <p:style>
          <a:lnRef idx="1">
            <a:schemeClr val="accent4"/>
          </a:lnRef>
          <a:fillRef idx="3">
            <a:schemeClr val="accent4"/>
          </a:fillRef>
          <a:effectRef idx="2">
            <a:schemeClr val="accent4"/>
          </a:effectRef>
          <a:fontRef idx="minor">
            <a:schemeClr val="lt1"/>
          </a:fontRef>
        </p:style>
        <p:txBody>
          <a:bodyPr>
            <a:normAutofit fontScale="90000"/>
          </a:bodyPr>
          <a:lstStyle/>
          <a:p>
            <a:pPr algn="l"/>
            <a:r>
              <a:rPr lang="en-IN" b="1" dirty="0" smtClean="0"/>
              <a:t/>
            </a:r>
            <a:br>
              <a:rPr lang="en-IN" b="1" dirty="0" smtClean="0"/>
            </a:br>
            <a:r>
              <a:rPr lang="en-IN" b="1" dirty="0" smtClean="0"/>
              <a:t>Introduction</a:t>
            </a:r>
            <a:r>
              <a:rPr lang="en-IN" dirty="0"/>
              <a:t/>
            </a:r>
            <a:br>
              <a:rPr lang="en-IN" dirty="0"/>
            </a:br>
            <a:endParaRPr lang="en-IN" dirty="0"/>
          </a:p>
        </p:txBody>
      </p:sp>
      <p:sp>
        <p:nvSpPr>
          <p:cNvPr id="3" name="Content Placeholder 2"/>
          <p:cNvSpPr>
            <a:spLocks noGrp="1"/>
          </p:cNvSpPr>
          <p:nvPr>
            <p:ph idx="1"/>
          </p:nvPr>
        </p:nvSpPr>
        <p:spPr>
          <a:xfrm>
            <a:off x="214282" y="714356"/>
            <a:ext cx="8715436" cy="5929354"/>
          </a:xfrm>
        </p:spPr>
        <p:style>
          <a:lnRef idx="3">
            <a:schemeClr val="lt1"/>
          </a:lnRef>
          <a:fillRef idx="1">
            <a:schemeClr val="accent2"/>
          </a:fillRef>
          <a:effectRef idx="1">
            <a:schemeClr val="accent2"/>
          </a:effectRef>
          <a:fontRef idx="minor">
            <a:schemeClr val="lt1"/>
          </a:fontRef>
        </p:style>
        <p:txBody>
          <a:bodyPr>
            <a:normAutofit fontScale="40000" lnSpcReduction="20000"/>
          </a:bodyPr>
          <a:lstStyle/>
          <a:p>
            <a:pPr algn="just">
              <a:lnSpc>
                <a:spcPct val="170000"/>
              </a:lnSpc>
              <a:buNone/>
            </a:pPr>
            <a:r>
              <a:rPr lang="en-IN" sz="6400" b="1" dirty="0" smtClean="0"/>
              <a:t>     The </a:t>
            </a:r>
            <a:r>
              <a:rPr lang="en-IN" sz="6400" b="1" dirty="0"/>
              <a:t>University Grants Commission (UGC) has initiated several measures to bring equity, efficiency and excellence in the Higher Education System of country. The important measures taken to enhance academic standards and quality in higher education include innovation and improvements in curriculum, teaching-learning process, examination and evaluation systems, besides governance and other matters</a:t>
            </a:r>
            <a:r>
              <a:rPr lang="en-IN" sz="6400" b="1" dirty="0" smtClean="0"/>
              <a:t>.</a:t>
            </a:r>
          </a:p>
          <a:p>
            <a:pPr algn="just">
              <a:lnSpc>
                <a:spcPct val="170000"/>
              </a:lnSpc>
            </a:pPr>
            <a:endParaRPr lang="en-IN" sz="4000" dirty="0"/>
          </a:p>
          <a:p>
            <a:r>
              <a:rPr lang="en-IN" dirty="0" smtClean="0"/>
              <a:t/>
            </a:r>
            <a:br>
              <a:rPr lang="en-IN" dirty="0" smtClean="0"/>
            </a:br>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46"/>
          </a:xfrm>
        </p:spPr>
        <p:style>
          <a:lnRef idx="0">
            <a:schemeClr val="accent5"/>
          </a:lnRef>
          <a:fillRef idx="3">
            <a:schemeClr val="accent5"/>
          </a:fillRef>
          <a:effectRef idx="3">
            <a:schemeClr val="accent5"/>
          </a:effectRef>
          <a:fontRef idx="minor">
            <a:schemeClr val="lt1"/>
          </a:fontRef>
        </p:style>
        <p:txBody>
          <a:bodyPr/>
          <a:lstStyle/>
          <a:p>
            <a:r>
              <a:rPr lang="en-IN" dirty="0" smtClean="0"/>
              <a:t>Introduction</a:t>
            </a:r>
            <a:endParaRPr lang="en-IN" dirty="0"/>
          </a:p>
        </p:txBody>
      </p:sp>
      <p:sp>
        <p:nvSpPr>
          <p:cNvPr id="3" name="Content Placeholder 2"/>
          <p:cNvSpPr>
            <a:spLocks noGrp="1"/>
          </p:cNvSpPr>
          <p:nvPr>
            <p:ph idx="1"/>
          </p:nvPr>
        </p:nvSpPr>
        <p:spPr>
          <a:xfrm>
            <a:off x="500034" y="1142984"/>
            <a:ext cx="8186766" cy="5286412"/>
          </a:xfrm>
        </p:spPr>
        <p:style>
          <a:lnRef idx="1">
            <a:schemeClr val="accent1"/>
          </a:lnRef>
          <a:fillRef idx="2">
            <a:schemeClr val="accent1"/>
          </a:fillRef>
          <a:effectRef idx="1">
            <a:schemeClr val="accent1"/>
          </a:effectRef>
          <a:fontRef idx="minor">
            <a:schemeClr val="dk1"/>
          </a:fontRef>
        </p:style>
        <p:txBody>
          <a:bodyPr>
            <a:normAutofit fontScale="47500" lnSpcReduction="20000"/>
          </a:bodyPr>
          <a:lstStyle/>
          <a:p>
            <a:pPr algn="just">
              <a:lnSpc>
                <a:spcPct val="170000"/>
              </a:lnSpc>
            </a:pPr>
            <a:r>
              <a:rPr lang="en-IN" b="1" dirty="0" smtClean="0"/>
              <a:t>The UGC has formulated various regulations and guidelines from time to time to improve the higher education system and maintain minimum standards and quality across the Higher Educational Institutions (HEIs) in India. The academic reforms recommended by the UGC in the recent past have led to overall improvement in the higher education system. However, due to lot of diversity in the system of higher education, there are multiple approaches followed by universities towards examination, evaluation and grading system. While the HEIs must have the flexibility and freedom in designing the examination and evaluation methods that best fits the </a:t>
            </a:r>
            <a:r>
              <a:rPr lang="en-IN" b="1" dirty="0" err="1" smtClean="0"/>
              <a:t>the</a:t>
            </a:r>
            <a:r>
              <a:rPr lang="en-IN" b="1" dirty="0" smtClean="0"/>
              <a:t> curriculum, syllabi and teaching–learning methods, there is a need to devise a sensible system for awarding the grades based on the performance of students. Presently the performance of the students is reported using the conventional system of marks secured in the examinations or grades or both. The conversion from marks to letter grades and the letter grades used vary widely across the HEIs in the country. This creates difficulty for the </a:t>
            </a:r>
            <a:r>
              <a:rPr lang="en-IN" b="1" dirty="0" smtClean="0"/>
              <a:t>academia </a:t>
            </a:r>
            <a:r>
              <a:rPr lang="en-IN" b="1" dirty="0" smtClean="0"/>
              <a:t>and the employers to understand and infer the performance of the students graduating from different universities and colleges based on grades.</a:t>
            </a:r>
          </a:p>
          <a:p>
            <a:endParaRPr lang="en-I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en-IN" dirty="0" smtClean="0"/>
              <a:t>Introduction</a:t>
            </a:r>
            <a:endParaRPr lang="en-IN" dirty="0"/>
          </a:p>
        </p:txBody>
      </p:sp>
      <p:sp>
        <p:nvSpPr>
          <p:cNvPr id="3" name="Content Placeholder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85000" lnSpcReduction="20000"/>
          </a:bodyPr>
          <a:lstStyle/>
          <a:p>
            <a:pPr algn="just">
              <a:buNone/>
            </a:pPr>
            <a:r>
              <a:rPr lang="en-IN" dirty="0" smtClean="0"/>
              <a:t>		The grading system is considered to be better than the conventional marks system and hence it has been followed in the top institutions in India and abroad. So it is desirable to introduce uniform grading system. This will facilitate student mobility across institutions within and across countries and also enable potential employers to assess the performance of students. To bring in the desired uniformity, in grading system and method for computing the cumulative grade point average (CGPA) based on the performance of students in the examinations, the UGC has formulated these guidelines.</a:t>
            </a:r>
          </a:p>
          <a:p>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r>
              <a:rPr lang="en-IN" dirty="0" smtClean="0"/>
              <a:t>Grading System</a:t>
            </a:r>
            <a:br>
              <a:rPr lang="en-IN" dirty="0" smtClean="0"/>
            </a:br>
            <a:endParaRPr lang="en-IN" dirty="0"/>
          </a:p>
        </p:txBody>
      </p:sp>
      <p:sp>
        <p:nvSpPr>
          <p:cNvPr id="3" name="Content Placeholder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lstStyle/>
          <a:p>
            <a:pPr algn="just"/>
            <a:r>
              <a:rPr lang="en-IN" dirty="0" smtClean="0"/>
              <a:t>These </a:t>
            </a:r>
            <a:r>
              <a:rPr lang="en-IN" dirty="0"/>
              <a:t>guidelines shall apply to all undergraduate and postgraduate level degree, diploma and certificate programmes under the credit system awarded by the Central, State and Deemed to be universities in India.</a:t>
            </a:r>
          </a:p>
          <a:p>
            <a:pPr>
              <a:buNone/>
            </a:pPr>
            <a:r>
              <a:rPr lang="en-IN" dirty="0" smtClean="0"/>
              <a:t/>
            </a:r>
            <a:br>
              <a:rPr lang="en-IN" dirty="0" smtClean="0"/>
            </a:br>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57298"/>
            <a:ext cx="8401080" cy="5072098"/>
          </a:xfrm>
        </p:spPr>
        <p:style>
          <a:lnRef idx="1">
            <a:schemeClr val="accent1"/>
          </a:lnRef>
          <a:fillRef idx="2">
            <a:schemeClr val="accent1"/>
          </a:fillRef>
          <a:effectRef idx="1">
            <a:schemeClr val="accent1"/>
          </a:effectRef>
          <a:fontRef idx="minor">
            <a:schemeClr val="dk1"/>
          </a:fontRef>
        </p:style>
        <p:txBody>
          <a:bodyPr>
            <a:normAutofit fontScale="85000" lnSpcReduction="20000"/>
          </a:bodyPr>
          <a:lstStyle/>
          <a:p>
            <a:pPr algn="just"/>
            <a:r>
              <a:rPr lang="en-IN" b="1" dirty="0"/>
              <a:t>Academic Year:</a:t>
            </a:r>
            <a:r>
              <a:rPr lang="en-IN" dirty="0"/>
              <a:t> Two consecutive (one odd + one even) semesters constitute one academic year.</a:t>
            </a:r>
          </a:p>
          <a:p>
            <a:pPr algn="just"/>
            <a:r>
              <a:rPr lang="en-IN" b="1" dirty="0"/>
              <a:t>Choice Based Credit System (CBCS):</a:t>
            </a:r>
            <a:r>
              <a:rPr lang="en-IN" dirty="0"/>
              <a:t> The CBCS provides choice for students to select from the prescribed courses (core, elective or minor or soft skill courses).</a:t>
            </a:r>
          </a:p>
          <a:p>
            <a:pPr algn="just"/>
            <a:r>
              <a:rPr lang="en-IN" b="1" dirty="0"/>
              <a:t>Course:</a:t>
            </a:r>
            <a:r>
              <a:rPr lang="en-IN" dirty="0"/>
              <a:t> Usually referred to, as ‘papers’ is a component of a programme. All courses need not carry the same weight. The courses should define learning objectives and learning outcomes. A course may be designed to comprise lectures/ tutorials/laboratory work/ field work/ outreach activities/ project work/ vocational training/viva/ seminars/ term papers/assignments/ presentations/ self-study etc. or a combination of some of these.</a:t>
            </a:r>
          </a:p>
          <a:p>
            <a:endParaRPr lang="en-IN" dirty="0"/>
          </a:p>
        </p:txBody>
      </p:sp>
      <p:sp>
        <p:nvSpPr>
          <p:cNvPr id="7" name="Rectangle 6"/>
          <p:cNvSpPr/>
          <p:nvPr/>
        </p:nvSpPr>
        <p:spPr>
          <a:xfrm>
            <a:off x="1071538" y="285728"/>
            <a:ext cx="7143800" cy="10001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 name="Title 8"/>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lstStyle/>
          <a:p>
            <a:r>
              <a:rPr lang="en-IN" dirty="0" smtClean="0"/>
              <a:t>Definitions of Key Words:</a:t>
            </a:r>
            <a:endParaRPr lang="en-IN"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292</TotalTime>
  <Words>2013</Words>
  <Application>Microsoft Office PowerPoint</Application>
  <PresentationFormat>On-screen Show (4:3)</PresentationFormat>
  <Paragraphs>221</Paragraphs>
  <Slides>41</Slides>
  <Notes>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Office Theme</vt:lpstr>
      <vt:lpstr>Induction Programme</vt:lpstr>
      <vt:lpstr>Department at a Glance</vt:lpstr>
      <vt:lpstr>Teachers’</vt:lpstr>
      <vt:lpstr> Choice Based Credit System (CBCS) </vt:lpstr>
      <vt:lpstr> Introduction </vt:lpstr>
      <vt:lpstr>Introduction</vt:lpstr>
      <vt:lpstr>Introduction</vt:lpstr>
      <vt:lpstr>Grading System </vt:lpstr>
      <vt:lpstr>Definitions of Key Words:</vt:lpstr>
      <vt:lpstr>Slide 10</vt:lpstr>
      <vt:lpstr>Credit Point</vt:lpstr>
      <vt:lpstr>Credit</vt:lpstr>
      <vt:lpstr>Cumulative Grade Point Average (CGPA)</vt:lpstr>
      <vt:lpstr> Semester Grade Point Average (SGPA) </vt:lpstr>
      <vt:lpstr>Semester:</vt:lpstr>
      <vt:lpstr>Transcript or Grade Card or Certificate</vt:lpstr>
      <vt:lpstr> Semester System and Choice Based Credit System </vt:lpstr>
      <vt:lpstr>Types of Courses</vt:lpstr>
      <vt:lpstr> Core Course (I-XIV) </vt:lpstr>
      <vt:lpstr> Elective Course </vt:lpstr>
      <vt:lpstr>Foundation Course</vt:lpstr>
      <vt:lpstr> Examination and Assessment </vt:lpstr>
      <vt:lpstr>Letter Grades and Grade Points</vt:lpstr>
      <vt:lpstr>The UGC recommends a 10-point grading system with the following letter grades as given below:</vt:lpstr>
      <vt:lpstr> Grades and Grade Points</vt:lpstr>
      <vt:lpstr>Fairness in Assessment</vt:lpstr>
      <vt:lpstr>Fairness in Assessment</vt:lpstr>
      <vt:lpstr> Computation of SGPA and CGPA </vt:lpstr>
      <vt:lpstr>SGPA (Si) = Σ(Ci x Gi) / ΣCi</vt:lpstr>
      <vt:lpstr>CGPA = Σ(Ci x Si) / Σ Ci</vt:lpstr>
      <vt:lpstr>  Illustration of Computation of SGPA and CGPA and Format for Transcripts  </vt:lpstr>
      <vt:lpstr>Computation of SGPA and CGPA </vt:lpstr>
      <vt:lpstr>Illustration for CGPA </vt:lpstr>
      <vt:lpstr>B.A. HONOURS SYLLABUS</vt:lpstr>
      <vt:lpstr>B.A. HONOURS SYLLABUS</vt:lpstr>
      <vt:lpstr>Slide 36</vt:lpstr>
      <vt:lpstr>Slide 37</vt:lpstr>
      <vt:lpstr>Slide 38</vt:lpstr>
      <vt:lpstr>Slide 39</vt:lpstr>
      <vt:lpstr>Department of History</vt:lpstr>
      <vt:lpstr>THANK YOU</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Choice Based Credit System (CBCS)</dc:title>
  <dc:creator>DEP.HISTORY</dc:creator>
  <cp:lastModifiedBy>ADMIN</cp:lastModifiedBy>
  <cp:revision>43</cp:revision>
  <dcterms:created xsi:type="dcterms:W3CDTF">2022-09-14T07:35:15Z</dcterms:created>
  <dcterms:modified xsi:type="dcterms:W3CDTF">2022-09-14T08:03:13Z</dcterms:modified>
</cp:coreProperties>
</file>